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82" r:id="rId4"/>
    <p:sldId id="260" r:id="rId5"/>
    <p:sldId id="284" r:id="rId6"/>
    <p:sldId id="263" r:id="rId7"/>
    <p:sldId id="266" r:id="rId8"/>
    <p:sldId id="267" r:id="rId9"/>
    <p:sldId id="293" r:id="rId10"/>
    <p:sldId id="269" r:id="rId11"/>
    <p:sldId id="278" r:id="rId12"/>
    <p:sldId id="270" r:id="rId13"/>
    <p:sldId id="285" r:id="rId14"/>
    <p:sldId id="286" r:id="rId15"/>
    <p:sldId id="287" r:id="rId16"/>
    <p:sldId id="271" r:id="rId17"/>
    <p:sldId id="275" r:id="rId18"/>
    <p:sldId id="288" r:id="rId19"/>
    <p:sldId id="273" r:id="rId20"/>
    <p:sldId id="276" r:id="rId21"/>
    <p:sldId id="274" r:id="rId22"/>
    <p:sldId id="291" r:id="rId23"/>
    <p:sldId id="290" r:id="rId24"/>
    <p:sldId id="289" r:id="rId25"/>
    <p:sldId id="268" r:id="rId26"/>
    <p:sldId id="294" r:id="rId27"/>
    <p:sldId id="277" r:id="rId28"/>
    <p:sldId id="295" r:id="rId29"/>
    <p:sldId id="296" r:id="rId30"/>
    <p:sldId id="280" r:id="rId31"/>
    <p:sldId id="297" r:id="rId32"/>
    <p:sldId id="300" r:id="rId33"/>
    <p:sldId id="30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00CC00"/>
    <a:srgbClr val="FFCC00"/>
    <a:srgbClr val="FFFF99"/>
    <a:srgbClr val="51717F"/>
    <a:srgbClr val="CC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282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6CC4FF-65BC-446F-88CF-3A7AF925034C}" type="doc">
      <dgm:prSet loTypeId="urn:microsoft.com/office/officeart/2005/8/layout/cycle3" loCatId="cycle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689CCBE6-E403-4420-8931-1B023A8DE3A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 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55E55-391D-4A59-8CFF-7410B18D53E6}" type="parTrans" cxnId="{AE5782A4-80A0-4FF4-A504-BFFB87160D42}">
      <dgm:prSet/>
      <dgm:spPr/>
      <dgm:t>
        <a:bodyPr/>
        <a:lstStyle/>
        <a:p>
          <a:endParaRPr lang="ru-RU"/>
        </a:p>
      </dgm:t>
    </dgm:pt>
    <dgm:pt modelId="{12359A18-9CD6-4EC2-96ED-DA2F2DA474D2}" type="sibTrans" cxnId="{AE5782A4-80A0-4FF4-A504-BFFB87160D42}">
      <dgm:prSet/>
      <dgm:spPr/>
      <dgm:t>
        <a:bodyPr/>
        <a:lstStyle/>
        <a:p>
          <a:endParaRPr lang="ru-RU"/>
        </a:p>
      </dgm:t>
    </dgm:pt>
    <dgm:pt modelId="{AB3E3961-B5E7-4087-9392-7822DAE88E9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 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562CE-2340-433D-80E8-27B2BE33AB45}" type="parTrans" cxnId="{3C329D00-65D7-4C81-AB39-4C1314A698D0}">
      <dgm:prSet/>
      <dgm:spPr/>
      <dgm:t>
        <a:bodyPr/>
        <a:lstStyle/>
        <a:p>
          <a:endParaRPr lang="ru-RU"/>
        </a:p>
      </dgm:t>
    </dgm:pt>
    <dgm:pt modelId="{F2CB9456-1C16-458F-8808-BB736CA50E0A}" type="sibTrans" cxnId="{3C329D00-65D7-4C81-AB39-4C1314A698D0}">
      <dgm:prSet/>
      <dgm:spPr/>
      <dgm:t>
        <a:bodyPr/>
        <a:lstStyle/>
        <a:p>
          <a:endParaRPr lang="ru-RU"/>
        </a:p>
      </dgm:t>
    </dgm:pt>
    <dgm:pt modelId="{B46AE842-3E8B-4EF5-823A-953F2A11F095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 эстетическое развитие 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442E97-0873-4652-94BD-0A809C88C39F}" type="parTrans" cxnId="{C123F064-9BB8-4573-B9C4-E2357B175B94}">
      <dgm:prSet/>
      <dgm:spPr/>
      <dgm:t>
        <a:bodyPr/>
        <a:lstStyle/>
        <a:p>
          <a:endParaRPr lang="ru-RU"/>
        </a:p>
      </dgm:t>
    </dgm:pt>
    <dgm:pt modelId="{17529ECD-DD46-4255-9316-95E4CAB41E47}" type="sibTrans" cxnId="{C123F064-9BB8-4573-B9C4-E2357B175B94}">
      <dgm:prSet/>
      <dgm:spPr/>
      <dgm:t>
        <a:bodyPr/>
        <a:lstStyle/>
        <a:p>
          <a:endParaRPr lang="ru-RU"/>
        </a:p>
      </dgm:t>
    </dgm:pt>
    <dgm:pt modelId="{6CCC5172-F0EE-4ED1-B248-FAB08ABEA301}">
      <dgm:prSet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 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00A01-1DBC-4C31-ACF6-DA256A987D31}" type="parTrans" cxnId="{D2BDB758-7E2F-497E-A6C5-F1636AFAFB5C}">
      <dgm:prSet/>
      <dgm:spPr/>
      <dgm:t>
        <a:bodyPr/>
        <a:lstStyle/>
        <a:p>
          <a:endParaRPr lang="ru-RU"/>
        </a:p>
      </dgm:t>
    </dgm:pt>
    <dgm:pt modelId="{B18DA907-E2FA-42CD-8580-53EF38094124}" type="sibTrans" cxnId="{D2BDB758-7E2F-497E-A6C5-F1636AFAFB5C}">
      <dgm:prSet/>
      <dgm:spPr/>
      <dgm:t>
        <a:bodyPr/>
        <a:lstStyle/>
        <a:p>
          <a:endParaRPr lang="ru-RU"/>
        </a:p>
      </dgm:t>
    </dgm:pt>
    <dgm:pt modelId="{15C7881B-0CF3-44CD-A089-622C337584F3}">
      <dgm:prSet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</a:p>
      </dgm:t>
    </dgm:pt>
    <dgm:pt modelId="{1F31BC27-A21A-422A-ABB1-087AFA3DA60F}" type="parTrans" cxnId="{B64E193A-492C-4B28-B157-3CC2F9CD5274}">
      <dgm:prSet/>
      <dgm:spPr/>
      <dgm:t>
        <a:bodyPr/>
        <a:lstStyle/>
        <a:p>
          <a:endParaRPr lang="ru-RU"/>
        </a:p>
      </dgm:t>
    </dgm:pt>
    <dgm:pt modelId="{15AD369F-ED12-4D39-A4B8-9EA474A8BB7F}" type="sibTrans" cxnId="{B64E193A-492C-4B28-B157-3CC2F9CD5274}">
      <dgm:prSet/>
      <dgm:spPr/>
      <dgm:t>
        <a:bodyPr/>
        <a:lstStyle/>
        <a:p>
          <a:endParaRPr lang="ru-RU"/>
        </a:p>
      </dgm:t>
    </dgm:pt>
    <dgm:pt modelId="{BEE2EEED-91D9-4FEC-B40A-D4CC8FB1636A}">
      <dgm:prSet custT="1"/>
      <dgm:spPr/>
      <dgm:t>
        <a:bodyPr/>
        <a:lstStyle/>
        <a:p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E0EE9-C6AA-4C13-9761-14548564C333}" type="parTrans" cxnId="{6F606DB6-0218-48E0-919E-CA0BAF483850}">
      <dgm:prSet/>
      <dgm:spPr/>
      <dgm:t>
        <a:bodyPr/>
        <a:lstStyle/>
        <a:p>
          <a:endParaRPr lang="ru-RU"/>
        </a:p>
      </dgm:t>
    </dgm:pt>
    <dgm:pt modelId="{FD12B9EB-E801-4A04-96CC-996244A28B2A}" type="sibTrans" cxnId="{6F606DB6-0218-48E0-919E-CA0BAF48385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0210B3-8925-4D54-91CE-03FC6E4C377A}" type="pres">
      <dgm:prSet presAssocID="{186CC4FF-65BC-446F-88CF-3A7AF92503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C6566-CEC3-461D-B66B-2ECE032DE32B}" type="pres">
      <dgm:prSet presAssocID="{186CC4FF-65BC-446F-88CF-3A7AF925034C}" presName="cycle" presStyleCnt="0"/>
      <dgm:spPr/>
    </dgm:pt>
    <dgm:pt modelId="{220D5C34-E500-46B6-9366-17980C890BF2}" type="pres">
      <dgm:prSet presAssocID="{BEE2EEED-91D9-4FEC-B40A-D4CC8FB1636A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E8E001-A2FD-4A7B-A6E2-751B30B05EF7}" type="pres">
      <dgm:prSet presAssocID="{FD12B9EB-E801-4A04-96CC-996244A28B2A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8570F9F7-0DEA-4F78-BC93-CC0A3E1A4D07}" type="pres">
      <dgm:prSet presAssocID="{689CCBE6-E403-4420-8931-1B023A8DE3A7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06D34-017C-4911-93F4-00878DE82334}" type="pres">
      <dgm:prSet presAssocID="{AB3E3961-B5E7-4087-9392-7822DAE88E91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05F77-3E12-435A-ADE0-780935AA11E9}" type="pres">
      <dgm:prSet presAssocID="{B46AE842-3E8B-4EF5-823A-953F2A11F095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0A096-6769-4D53-825D-C08272A0ADA4}" type="pres">
      <dgm:prSet presAssocID="{6CCC5172-F0EE-4ED1-B248-FAB08ABEA301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42485-DA59-4B70-9D29-14EE71503FC9}" type="pres">
      <dgm:prSet presAssocID="{15C7881B-0CF3-44CD-A089-622C337584F3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606DB6-0218-48E0-919E-CA0BAF483850}" srcId="{186CC4FF-65BC-446F-88CF-3A7AF925034C}" destId="{BEE2EEED-91D9-4FEC-B40A-D4CC8FB1636A}" srcOrd="0" destOrd="0" parTransId="{EF2E0EE9-C6AA-4C13-9761-14548564C333}" sibTransId="{FD12B9EB-E801-4A04-96CC-996244A28B2A}"/>
    <dgm:cxn modelId="{2928A35C-940C-4618-BFCC-7A225A0E65B1}" type="presOf" srcId="{BEE2EEED-91D9-4FEC-B40A-D4CC8FB1636A}" destId="{220D5C34-E500-46B6-9366-17980C890BF2}" srcOrd="0" destOrd="0" presId="urn:microsoft.com/office/officeart/2005/8/layout/cycle3"/>
    <dgm:cxn modelId="{D2BDB758-7E2F-497E-A6C5-F1636AFAFB5C}" srcId="{186CC4FF-65BC-446F-88CF-3A7AF925034C}" destId="{6CCC5172-F0EE-4ED1-B248-FAB08ABEA301}" srcOrd="4" destOrd="0" parTransId="{D8100A01-1DBC-4C31-ACF6-DA256A987D31}" sibTransId="{B18DA907-E2FA-42CD-8580-53EF38094124}"/>
    <dgm:cxn modelId="{AE5782A4-80A0-4FF4-A504-BFFB87160D42}" srcId="{186CC4FF-65BC-446F-88CF-3A7AF925034C}" destId="{689CCBE6-E403-4420-8931-1B023A8DE3A7}" srcOrd="1" destOrd="0" parTransId="{CAD55E55-391D-4A59-8CFF-7410B18D53E6}" sibTransId="{12359A18-9CD6-4EC2-96ED-DA2F2DA474D2}"/>
    <dgm:cxn modelId="{3C329D00-65D7-4C81-AB39-4C1314A698D0}" srcId="{186CC4FF-65BC-446F-88CF-3A7AF925034C}" destId="{AB3E3961-B5E7-4087-9392-7822DAE88E91}" srcOrd="2" destOrd="0" parTransId="{563562CE-2340-433D-80E8-27B2BE33AB45}" sibTransId="{F2CB9456-1C16-458F-8808-BB736CA50E0A}"/>
    <dgm:cxn modelId="{C1C80854-3B1C-4B47-B5FF-4E0E7711E2CF}" type="presOf" srcId="{15C7881B-0CF3-44CD-A089-622C337584F3}" destId="{87142485-DA59-4B70-9D29-14EE71503FC9}" srcOrd="0" destOrd="0" presId="urn:microsoft.com/office/officeart/2005/8/layout/cycle3"/>
    <dgm:cxn modelId="{D06E6057-18FC-4ED4-92E2-766216A96CB0}" type="presOf" srcId="{FD12B9EB-E801-4A04-96CC-996244A28B2A}" destId="{44E8E001-A2FD-4A7B-A6E2-751B30B05EF7}" srcOrd="0" destOrd="0" presId="urn:microsoft.com/office/officeart/2005/8/layout/cycle3"/>
    <dgm:cxn modelId="{588AE2C9-5634-48AB-9703-A873964E0070}" type="presOf" srcId="{B46AE842-3E8B-4EF5-823A-953F2A11F095}" destId="{F6005F77-3E12-435A-ADE0-780935AA11E9}" srcOrd="0" destOrd="0" presId="urn:microsoft.com/office/officeart/2005/8/layout/cycle3"/>
    <dgm:cxn modelId="{A4DD1443-479E-44E0-90A0-2F62099E84D1}" type="presOf" srcId="{186CC4FF-65BC-446F-88CF-3A7AF925034C}" destId="{850210B3-8925-4D54-91CE-03FC6E4C377A}" srcOrd="0" destOrd="0" presId="urn:microsoft.com/office/officeart/2005/8/layout/cycle3"/>
    <dgm:cxn modelId="{4C35CB8D-24F8-44B0-AB18-457E731028B5}" type="presOf" srcId="{689CCBE6-E403-4420-8931-1B023A8DE3A7}" destId="{8570F9F7-0DEA-4F78-BC93-CC0A3E1A4D07}" srcOrd="0" destOrd="0" presId="urn:microsoft.com/office/officeart/2005/8/layout/cycle3"/>
    <dgm:cxn modelId="{505AC2E9-A20C-462F-B4A4-00360375E3B9}" type="presOf" srcId="{6CCC5172-F0EE-4ED1-B248-FAB08ABEA301}" destId="{7D00A096-6769-4D53-825D-C08272A0ADA4}" srcOrd="0" destOrd="0" presId="urn:microsoft.com/office/officeart/2005/8/layout/cycle3"/>
    <dgm:cxn modelId="{66DF43D0-F8F8-41A4-B85A-A83E092C77BD}" type="presOf" srcId="{AB3E3961-B5E7-4087-9392-7822DAE88E91}" destId="{FCE06D34-017C-4911-93F4-00878DE82334}" srcOrd="0" destOrd="0" presId="urn:microsoft.com/office/officeart/2005/8/layout/cycle3"/>
    <dgm:cxn modelId="{C123F064-9BB8-4573-B9C4-E2357B175B94}" srcId="{186CC4FF-65BC-446F-88CF-3A7AF925034C}" destId="{B46AE842-3E8B-4EF5-823A-953F2A11F095}" srcOrd="3" destOrd="0" parTransId="{E7442E97-0873-4652-94BD-0A809C88C39F}" sibTransId="{17529ECD-DD46-4255-9316-95E4CAB41E47}"/>
    <dgm:cxn modelId="{B64E193A-492C-4B28-B157-3CC2F9CD5274}" srcId="{186CC4FF-65BC-446F-88CF-3A7AF925034C}" destId="{15C7881B-0CF3-44CD-A089-622C337584F3}" srcOrd="5" destOrd="0" parTransId="{1F31BC27-A21A-422A-ABB1-087AFA3DA60F}" sibTransId="{15AD369F-ED12-4D39-A4B8-9EA474A8BB7F}"/>
    <dgm:cxn modelId="{21574B48-FB9D-4D1D-86EF-14C3DFC298D2}" type="presParOf" srcId="{850210B3-8925-4D54-91CE-03FC6E4C377A}" destId="{546C6566-CEC3-461D-B66B-2ECE032DE32B}" srcOrd="0" destOrd="0" presId="urn:microsoft.com/office/officeart/2005/8/layout/cycle3"/>
    <dgm:cxn modelId="{3DFCF945-685D-4B63-962B-E9A64AC48D29}" type="presParOf" srcId="{546C6566-CEC3-461D-B66B-2ECE032DE32B}" destId="{220D5C34-E500-46B6-9366-17980C890BF2}" srcOrd="0" destOrd="0" presId="urn:microsoft.com/office/officeart/2005/8/layout/cycle3"/>
    <dgm:cxn modelId="{060DB38E-CF4D-4AE7-B43A-8BC800C83218}" type="presParOf" srcId="{546C6566-CEC3-461D-B66B-2ECE032DE32B}" destId="{44E8E001-A2FD-4A7B-A6E2-751B30B05EF7}" srcOrd="1" destOrd="0" presId="urn:microsoft.com/office/officeart/2005/8/layout/cycle3"/>
    <dgm:cxn modelId="{31707F48-A477-4C36-83AF-564444A9D4A0}" type="presParOf" srcId="{546C6566-CEC3-461D-B66B-2ECE032DE32B}" destId="{8570F9F7-0DEA-4F78-BC93-CC0A3E1A4D07}" srcOrd="2" destOrd="0" presId="urn:microsoft.com/office/officeart/2005/8/layout/cycle3"/>
    <dgm:cxn modelId="{B6501BA4-1D42-4950-89C4-C1DFA712C289}" type="presParOf" srcId="{546C6566-CEC3-461D-B66B-2ECE032DE32B}" destId="{FCE06D34-017C-4911-93F4-00878DE82334}" srcOrd="3" destOrd="0" presId="urn:microsoft.com/office/officeart/2005/8/layout/cycle3"/>
    <dgm:cxn modelId="{9EAB1077-F4B4-491A-97A9-6E04B02AFE0A}" type="presParOf" srcId="{546C6566-CEC3-461D-B66B-2ECE032DE32B}" destId="{F6005F77-3E12-435A-ADE0-780935AA11E9}" srcOrd="4" destOrd="0" presId="urn:microsoft.com/office/officeart/2005/8/layout/cycle3"/>
    <dgm:cxn modelId="{6382CC7D-063F-4053-AAA5-7AEE44E610D7}" type="presParOf" srcId="{546C6566-CEC3-461D-B66B-2ECE032DE32B}" destId="{7D00A096-6769-4D53-825D-C08272A0ADA4}" srcOrd="5" destOrd="0" presId="urn:microsoft.com/office/officeart/2005/8/layout/cycle3"/>
    <dgm:cxn modelId="{E19078FB-3217-4150-A9BE-DD53EB84F176}" type="presParOf" srcId="{546C6566-CEC3-461D-B66B-2ECE032DE32B}" destId="{87142485-DA59-4B70-9D29-14EE71503FC9}" srcOrd="6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FE7657-4428-4911-A596-7B45A1B8E48A}" type="doc">
      <dgm:prSet loTypeId="urn:microsoft.com/office/officeart/2005/8/layout/funnel1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71592BF-9110-46DF-B362-FCBB1B4A6DC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Дети </a:t>
          </a:r>
          <a:endParaRPr lang="ru-RU" sz="14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B261D-E56A-4BB7-8349-4C6EEE8C1ACB}" type="parTrans" cxnId="{A14ACEF1-2F93-4CC0-92A7-C3B700486315}">
      <dgm:prSet/>
      <dgm:spPr/>
      <dgm:t>
        <a:bodyPr/>
        <a:lstStyle/>
        <a:p>
          <a:endParaRPr lang="ru-RU"/>
        </a:p>
      </dgm:t>
    </dgm:pt>
    <dgm:pt modelId="{BF8CECC1-F84C-4F19-8AFD-BD6EAACF5ECA}" type="sibTrans" cxnId="{A14ACEF1-2F93-4CC0-92A7-C3B700486315}">
      <dgm:prSet/>
      <dgm:spPr/>
      <dgm:t>
        <a:bodyPr/>
        <a:lstStyle/>
        <a:p>
          <a:endParaRPr lang="ru-RU"/>
        </a:p>
      </dgm:t>
    </dgm:pt>
    <dgm:pt modelId="{436A357D-6F6D-4E22-B923-067DC16B1F7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 </a:t>
          </a:r>
          <a:endParaRPr lang="ru-RU" sz="14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54178C-D569-4532-942A-997C7FBD32A1}" type="parTrans" cxnId="{A6144C3D-5B2B-4FC5-BFF8-816BD528AC5B}">
      <dgm:prSet/>
      <dgm:spPr/>
      <dgm:t>
        <a:bodyPr/>
        <a:lstStyle/>
        <a:p>
          <a:endParaRPr lang="ru-RU"/>
        </a:p>
      </dgm:t>
    </dgm:pt>
    <dgm:pt modelId="{B25B7807-3353-4C68-B9EF-5B00DE88FE84}" type="sibTrans" cxnId="{A6144C3D-5B2B-4FC5-BFF8-816BD528AC5B}">
      <dgm:prSet/>
      <dgm:spPr/>
      <dgm:t>
        <a:bodyPr/>
        <a:lstStyle/>
        <a:p>
          <a:endParaRPr lang="ru-RU"/>
        </a:p>
      </dgm:t>
    </dgm:pt>
    <dgm:pt modelId="{888D3DA4-40E8-47E7-8E43-4C8467835A1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Родители </a:t>
          </a:r>
          <a:endParaRPr lang="ru-RU" sz="18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F6C8B-20D3-4E05-AE7A-2EA37C100059}" type="parTrans" cxnId="{166EED79-109E-4D83-BE42-DFD6F64AD274}">
      <dgm:prSet/>
      <dgm:spPr/>
      <dgm:t>
        <a:bodyPr/>
        <a:lstStyle/>
        <a:p>
          <a:endParaRPr lang="ru-RU"/>
        </a:p>
      </dgm:t>
    </dgm:pt>
    <dgm:pt modelId="{5088853A-F37A-455A-89B9-0DC7F307C518}" type="sibTrans" cxnId="{166EED79-109E-4D83-BE42-DFD6F64AD274}">
      <dgm:prSet/>
      <dgm:spPr/>
      <dgm:t>
        <a:bodyPr/>
        <a:lstStyle/>
        <a:p>
          <a:endParaRPr lang="ru-RU"/>
        </a:p>
      </dgm:t>
    </dgm:pt>
    <dgm:pt modelId="{5D2A36C8-C6EE-4191-BBCD-344E5C171A7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Творческая группа</a:t>
          </a:r>
          <a:endParaRPr lang="ru-RU" sz="18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DF4B9-7869-460B-B1F2-BEFDFD8BD4D2}" type="parTrans" cxnId="{50221214-6E3E-4EF6-BC7D-C1630BD6D108}">
      <dgm:prSet/>
      <dgm:spPr/>
      <dgm:t>
        <a:bodyPr/>
        <a:lstStyle/>
        <a:p>
          <a:endParaRPr lang="ru-RU"/>
        </a:p>
      </dgm:t>
    </dgm:pt>
    <dgm:pt modelId="{9A2691D2-E6DA-42FC-831E-05201E9AEC5E}" type="sibTrans" cxnId="{50221214-6E3E-4EF6-BC7D-C1630BD6D108}">
      <dgm:prSet/>
      <dgm:spPr/>
      <dgm:t>
        <a:bodyPr/>
        <a:lstStyle/>
        <a:p>
          <a:endParaRPr lang="ru-RU"/>
        </a:p>
      </dgm:t>
    </dgm:pt>
    <dgm:pt modelId="{B006763D-52FE-434F-9509-9B08783A960F}">
      <dgm:prSet custT="1"/>
      <dgm:spPr/>
      <dgm:t>
        <a:bodyPr/>
        <a:lstStyle/>
        <a:p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840F80-6000-48C4-9913-516DF6ED2C0D}" type="parTrans" cxnId="{29AC3486-B43A-4EEB-B2E1-6CA4E1328B58}">
      <dgm:prSet/>
      <dgm:spPr/>
      <dgm:t>
        <a:bodyPr/>
        <a:lstStyle/>
        <a:p>
          <a:endParaRPr lang="ru-RU"/>
        </a:p>
      </dgm:t>
    </dgm:pt>
    <dgm:pt modelId="{8085C0D1-A7A6-474F-A760-8A144F2C4B90}" type="sibTrans" cxnId="{29AC3486-B43A-4EEB-B2E1-6CA4E1328B58}">
      <dgm:prSet/>
      <dgm:spPr/>
      <dgm:t>
        <a:bodyPr/>
        <a:lstStyle/>
        <a:p>
          <a:endParaRPr lang="ru-RU"/>
        </a:p>
      </dgm:t>
    </dgm:pt>
    <dgm:pt modelId="{B254E630-D0C2-4628-A70B-320B7A395FC2}" type="pres">
      <dgm:prSet presAssocID="{5AFE7657-4428-4911-A596-7B45A1B8E48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40334F-BA87-4CEC-A2BE-6384D19C0339}" type="pres">
      <dgm:prSet presAssocID="{5AFE7657-4428-4911-A596-7B45A1B8E48A}" presName="ellipse" presStyleLbl="trBgShp" presStyleIdx="0" presStyleCnt="1"/>
      <dgm:spPr/>
    </dgm:pt>
    <dgm:pt modelId="{8D8CD1B5-7063-44A9-B003-FB5D26121D14}" type="pres">
      <dgm:prSet presAssocID="{5AFE7657-4428-4911-A596-7B45A1B8E48A}" presName="arrow1" presStyleLbl="fgShp" presStyleIdx="0" presStyleCnt="1" custLinFactNeighborX="14444" custLinFactNeighborY="-4028"/>
      <dgm:spPr/>
    </dgm:pt>
    <dgm:pt modelId="{AC743AA9-A64C-4B50-814A-809CF9B18B2D}" type="pres">
      <dgm:prSet presAssocID="{5AFE7657-4428-4911-A596-7B45A1B8E48A}" presName="rectangle" presStyleLbl="revTx" presStyleIdx="0" presStyleCnt="1" custLinFactNeighborX="1518" custLinFactNeighborY="-8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2DBA7-DBCF-437F-8286-4AD06395CE71}" type="pres">
      <dgm:prSet presAssocID="{436A357D-6F6D-4E22-B923-067DC16B1F78}" presName="item1" presStyleLbl="node1" presStyleIdx="0" presStyleCnt="3" custScaleX="159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49CD9-A45E-4A75-A608-5D3D1CE19B83}" type="pres">
      <dgm:prSet presAssocID="{888D3DA4-40E8-47E7-8E43-4C8467835A10}" presName="item2" presStyleLbl="node1" presStyleIdx="1" presStyleCnt="3" custScaleX="127687" custLinFactNeighborX="16313" custLinFactNeighborY="-18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4D6EE-4AAD-4DB1-AE33-4998CB3BDDD7}" type="pres">
      <dgm:prSet presAssocID="{5D2A36C8-C6EE-4191-BBCD-344E5C171A7F}" presName="item3" presStyleLbl="node1" presStyleIdx="2" presStyleCnt="3" custScaleX="116474" custLinFactNeighborX="29047" custLinFactNeighborY="5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1D4F5-E2B3-4589-9AA6-13AA5C0DBCAA}" type="pres">
      <dgm:prSet presAssocID="{5AFE7657-4428-4911-A596-7B45A1B8E48A}" presName="funnel" presStyleLbl="trAlignAcc1" presStyleIdx="0" presStyleCnt="1" custLinFactNeighborX="2381" custLinFactNeighborY="3075"/>
      <dgm:spPr/>
    </dgm:pt>
  </dgm:ptLst>
  <dgm:cxnLst>
    <dgm:cxn modelId="{166EED79-109E-4D83-BE42-DFD6F64AD274}" srcId="{5AFE7657-4428-4911-A596-7B45A1B8E48A}" destId="{888D3DA4-40E8-47E7-8E43-4C8467835A10}" srcOrd="2" destOrd="0" parTransId="{8E8F6C8B-20D3-4E05-AE7A-2EA37C100059}" sibTransId="{5088853A-F37A-455A-89B9-0DC7F307C518}"/>
    <dgm:cxn modelId="{29AC3486-B43A-4EEB-B2E1-6CA4E1328B58}" srcId="{5AFE7657-4428-4911-A596-7B45A1B8E48A}" destId="{B006763D-52FE-434F-9509-9B08783A960F}" srcOrd="4" destOrd="0" parTransId="{DF840F80-6000-48C4-9913-516DF6ED2C0D}" sibTransId="{8085C0D1-A7A6-474F-A760-8A144F2C4B90}"/>
    <dgm:cxn modelId="{9C38A453-AC87-467F-84CC-7182E1CA27DE}" type="presOf" srcId="{888D3DA4-40E8-47E7-8E43-4C8467835A10}" destId="{F2C2DBA7-DBCF-437F-8286-4AD06395CE71}" srcOrd="0" destOrd="0" presId="urn:microsoft.com/office/officeart/2005/8/layout/funnel1"/>
    <dgm:cxn modelId="{138F151B-BC3F-47FD-ACF6-43D2CF662DB8}" type="presOf" srcId="{5D2A36C8-C6EE-4191-BBCD-344E5C171A7F}" destId="{AC743AA9-A64C-4B50-814A-809CF9B18B2D}" srcOrd="0" destOrd="0" presId="urn:microsoft.com/office/officeart/2005/8/layout/funnel1"/>
    <dgm:cxn modelId="{A6144C3D-5B2B-4FC5-BFF8-816BD528AC5B}" srcId="{5AFE7657-4428-4911-A596-7B45A1B8E48A}" destId="{436A357D-6F6D-4E22-B923-067DC16B1F78}" srcOrd="1" destOrd="0" parTransId="{EE54178C-D569-4532-942A-997C7FBD32A1}" sibTransId="{B25B7807-3353-4C68-B9EF-5B00DE88FE84}"/>
    <dgm:cxn modelId="{A14ACEF1-2F93-4CC0-92A7-C3B700486315}" srcId="{5AFE7657-4428-4911-A596-7B45A1B8E48A}" destId="{D71592BF-9110-46DF-B362-FCBB1B4A6DC4}" srcOrd="0" destOrd="0" parTransId="{D62B261D-E56A-4BB7-8349-4C6EEE8C1ACB}" sibTransId="{BF8CECC1-F84C-4F19-8AFD-BD6EAACF5ECA}"/>
    <dgm:cxn modelId="{9037F4E5-06BB-41FF-AE53-81054F069923}" type="presOf" srcId="{D71592BF-9110-46DF-B362-FCBB1B4A6DC4}" destId="{E044D6EE-4AAD-4DB1-AE33-4998CB3BDDD7}" srcOrd="0" destOrd="0" presId="urn:microsoft.com/office/officeart/2005/8/layout/funnel1"/>
    <dgm:cxn modelId="{50221214-6E3E-4EF6-BC7D-C1630BD6D108}" srcId="{5AFE7657-4428-4911-A596-7B45A1B8E48A}" destId="{5D2A36C8-C6EE-4191-BBCD-344E5C171A7F}" srcOrd="3" destOrd="0" parTransId="{3C2DF4B9-7869-460B-B1F2-BEFDFD8BD4D2}" sibTransId="{9A2691D2-E6DA-42FC-831E-05201E9AEC5E}"/>
    <dgm:cxn modelId="{B8894FCA-F38D-4F2D-82EE-184E1962A40C}" type="presOf" srcId="{436A357D-6F6D-4E22-B923-067DC16B1F78}" destId="{CD249CD9-A45E-4A75-A608-5D3D1CE19B83}" srcOrd="0" destOrd="0" presId="urn:microsoft.com/office/officeart/2005/8/layout/funnel1"/>
    <dgm:cxn modelId="{1C1AB6D2-27B7-44ED-9EA5-F02819F4D3FE}" type="presOf" srcId="{5AFE7657-4428-4911-A596-7B45A1B8E48A}" destId="{B254E630-D0C2-4628-A70B-320B7A395FC2}" srcOrd="0" destOrd="0" presId="urn:microsoft.com/office/officeart/2005/8/layout/funnel1"/>
    <dgm:cxn modelId="{EFA8D17B-8E1B-4367-9FEE-E9FDA66C8325}" type="presParOf" srcId="{B254E630-D0C2-4628-A70B-320B7A395FC2}" destId="{4840334F-BA87-4CEC-A2BE-6384D19C0339}" srcOrd="0" destOrd="0" presId="urn:microsoft.com/office/officeart/2005/8/layout/funnel1"/>
    <dgm:cxn modelId="{BD24E4BE-F250-4A06-BFF7-B42D11D81A58}" type="presParOf" srcId="{B254E630-D0C2-4628-A70B-320B7A395FC2}" destId="{8D8CD1B5-7063-44A9-B003-FB5D26121D14}" srcOrd="1" destOrd="0" presId="urn:microsoft.com/office/officeart/2005/8/layout/funnel1"/>
    <dgm:cxn modelId="{12B480EA-845C-4A6E-96B2-898640B9DF93}" type="presParOf" srcId="{B254E630-D0C2-4628-A70B-320B7A395FC2}" destId="{AC743AA9-A64C-4B50-814A-809CF9B18B2D}" srcOrd="2" destOrd="0" presId="urn:microsoft.com/office/officeart/2005/8/layout/funnel1"/>
    <dgm:cxn modelId="{B74EC566-3B25-401F-A2F8-2028741D7C10}" type="presParOf" srcId="{B254E630-D0C2-4628-A70B-320B7A395FC2}" destId="{F2C2DBA7-DBCF-437F-8286-4AD06395CE71}" srcOrd="3" destOrd="0" presId="urn:microsoft.com/office/officeart/2005/8/layout/funnel1"/>
    <dgm:cxn modelId="{756315A7-1169-4E59-8FE7-FE1C6F384247}" type="presParOf" srcId="{B254E630-D0C2-4628-A70B-320B7A395FC2}" destId="{CD249CD9-A45E-4A75-A608-5D3D1CE19B83}" srcOrd="4" destOrd="0" presId="urn:microsoft.com/office/officeart/2005/8/layout/funnel1"/>
    <dgm:cxn modelId="{B9A50D1C-D573-47DE-9C2E-55B4F9B7FAB5}" type="presParOf" srcId="{B254E630-D0C2-4628-A70B-320B7A395FC2}" destId="{E044D6EE-4AAD-4DB1-AE33-4998CB3BDDD7}" srcOrd="5" destOrd="0" presId="urn:microsoft.com/office/officeart/2005/8/layout/funnel1"/>
    <dgm:cxn modelId="{8A6D14E6-DB6D-4847-B1E9-0483782E5DE6}" type="presParOf" srcId="{B254E630-D0C2-4628-A70B-320B7A395FC2}" destId="{8FF1D4F5-E2B3-4589-9AA6-13AA5C0DBCAA}" srcOrd="6" destOrd="0" presId="urn:microsoft.com/office/officeart/2005/8/layout/funnel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8E001-A2FD-4A7B-A6E2-751B30B05EF7}">
      <dsp:nvSpPr>
        <dsp:cNvPr id="0" name=""/>
        <dsp:cNvSpPr/>
      </dsp:nvSpPr>
      <dsp:spPr>
        <a:xfrm>
          <a:off x="794834" y="-4999"/>
          <a:ext cx="5755147" cy="5755147"/>
        </a:xfrm>
        <a:prstGeom prst="circularArrow">
          <a:avLst>
            <a:gd name="adj1" fmla="val 5274"/>
            <a:gd name="adj2" fmla="val 312630"/>
            <a:gd name="adj3" fmla="val 14240017"/>
            <a:gd name="adj4" fmla="val 17120067"/>
            <a:gd name="adj5" fmla="val 547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D5C34-E500-46B6-9366-17980C890BF2}">
      <dsp:nvSpPr>
        <dsp:cNvPr id="0" name=""/>
        <dsp:cNvSpPr/>
      </dsp:nvSpPr>
      <dsp:spPr>
        <a:xfrm>
          <a:off x="2585748" y="2244"/>
          <a:ext cx="2173319" cy="1086659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8794" y="55290"/>
        <a:ext cx="2067227" cy="980567"/>
      </dsp:txXfrm>
    </dsp:sp>
    <dsp:sp modelId="{8570F9F7-0DEA-4F78-BC93-CC0A3E1A4D07}">
      <dsp:nvSpPr>
        <dsp:cNvPr id="0" name=""/>
        <dsp:cNvSpPr/>
      </dsp:nvSpPr>
      <dsp:spPr>
        <a:xfrm>
          <a:off x="4607696" y="1169617"/>
          <a:ext cx="2173319" cy="1086659"/>
        </a:xfrm>
        <a:prstGeom prst="roundRect">
          <a:avLst/>
        </a:prstGeom>
        <a:solidFill>
          <a:schemeClr val="accent6">
            <a:shade val="80000"/>
            <a:hueOff val="-76338"/>
            <a:satOff val="3402"/>
            <a:lumOff val="47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 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0742" y="1222663"/>
        <a:ext cx="2067227" cy="980567"/>
      </dsp:txXfrm>
    </dsp:sp>
    <dsp:sp modelId="{FCE06D34-017C-4911-93F4-00878DE82334}">
      <dsp:nvSpPr>
        <dsp:cNvPr id="0" name=""/>
        <dsp:cNvSpPr/>
      </dsp:nvSpPr>
      <dsp:spPr>
        <a:xfrm>
          <a:off x="4607696" y="3504362"/>
          <a:ext cx="2173319" cy="1086659"/>
        </a:xfrm>
        <a:prstGeom prst="roundRect">
          <a:avLst/>
        </a:prstGeom>
        <a:solidFill>
          <a:schemeClr val="accent6">
            <a:shade val="80000"/>
            <a:hueOff val="-152677"/>
            <a:satOff val="6804"/>
            <a:lumOff val="95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 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0742" y="3557408"/>
        <a:ext cx="2067227" cy="980567"/>
      </dsp:txXfrm>
    </dsp:sp>
    <dsp:sp modelId="{F6005F77-3E12-435A-ADE0-780935AA11E9}">
      <dsp:nvSpPr>
        <dsp:cNvPr id="0" name=""/>
        <dsp:cNvSpPr/>
      </dsp:nvSpPr>
      <dsp:spPr>
        <a:xfrm>
          <a:off x="2585748" y="4671735"/>
          <a:ext cx="2173319" cy="1086659"/>
        </a:xfrm>
        <a:prstGeom prst="roundRect">
          <a:avLst/>
        </a:prstGeom>
        <a:solidFill>
          <a:schemeClr val="accent6">
            <a:shade val="80000"/>
            <a:hueOff val="-229015"/>
            <a:satOff val="10205"/>
            <a:lumOff val="142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 эстетическое развитие 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8794" y="4724781"/>
        <a:ext cx="2067227" cy="980567"/>
      </dsp:txXfrm>
    </dsp:sp>
    <dsp:sp modelId="{7D00A096-6769-4D53-825D-C08272A0ADA4}">
      <dsp:nvSpPr>
        <dsp:cNvPr id="0" name=""/>
        <dsp:cNvSpPr/>
      </dsp:nvSpPr>
      <dsp:spPr>
        <a:xfrm>
          <a:off x="563799" y="3504362"/>
          <a:ext cx="2173319" cy="1086659"/>
        </a:xfrm>
        <a:prstGeom prst="roundRect">
          <a:avLst/>
        </a:prstGeom>
        <a:solidFill>
          <a:schemeClr val="accent6">
            <a:shade val="80000"/>
            <a:hueOff val="-305354"/>
            <a:satOff val="13607"/>
            <a:lumOff val="190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 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6845" y="3557408"/>
        <a:ext cx="2067227" cy="980567"/>
      </dsp:txXfrm>
    </dsp:sp>
    <dsp:sp modelId="{87142485-DA59-4B70-9D29-14EE71503FC9}">
      <dsp:nvSpPr>
        <dsp:cNvPr id="0" name=""/>
        <dsp:cNvSpPr/>
      </dsp:nvSpPr>
      <dsp:spPr>
        <a:xfrm>
          <a:off x="563799" y="1169617"/>
          <a:ext cx="2173319" cy="1086659"/>
        </a:xfrm>
        <a:prstGeom prst="roundRect">
          <a:avLst/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</a:p>
      </dsp:txBody>
      <dsp:txXfrm>
        <a:off x="616845" y="1222663"/>
        <a:ext cx="2067227" cy="980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0334F-BA87-4CEC-A2BE-6384D19C0339}">
      <dsp:nvSpPr>
        <dsp:cNvPr id="0" name=""/>
        <dsp:cNvSpPr/>
      </dsp:nvSpPr>
      <dsp:spPr>
        <a:xfrm>
          <a:off x="1328007" y="105311"/>
          <a:ext cx="2090032" cy="725840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CD1B5-7063-44A9-B003-FB5D26121D14}">
      <dsp:nvSpPr>
        <dsp:cNvPr id="0" name=""/>
        <dsp:cNvSpPr/>
      </dsp:nvSpPr>
      <dsp:spPr>
        <a:xfrm>
          <a:off x="2232246" y="1872207"/>
          <a:ext cx="405044" cy="259228"/>
        </a:xfrm>
        <a:prstGeom prst="down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AC743AA9-A64C-4B50-814A-809CF9B18B2D}">
      <dsp:nvSpPr>
        <dsp:cNvPr id="0" name=""/>
        <dsp:cNvSpPr/>
      </dsp:nvSpPr>
      <dsp:spPr>
        <a:xfrm>
          <a:off x="1433669" y="2050452"/>
          <a:ext cx="1944216" cy="48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Творческая группа</a:t>
          </a:r>
          <a:endParaRPr lang="ru-RU" sz="18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3669" y="2050452"/>
        <a:ext cx="1944216" cy="486054"/>
      </dsp:txXfrm>
    </dsp:sp>
    <dsp:sp modelId="{F2C2DBA7-DBCF-437F-8286-4AD06395CE71}">
      <dsp:nvSpPr>
        <dsp:cNvPr id="0" name=""/>
        <dsp:cNvSpPr/>
      </dsp:nvSpPr>
      <dsp:spPr>
        <a:xfrm>
          <a:off x="1872209" y="887210"/>
          <a:ext cx="1160405" cy="72908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Родители </a:t>
          </a:r>
          <a:endParaRPr lang="ru-RU" sz="18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2146" y="993981"/>
        <a:ext cx="820531" cy="515539"/>
      </dsp:txXfrm>
    </dsp:sp>
    <dsp:sp modelId="{CD249CD9-A45E-4A75-A608-5D3D1CE19B83}">
      <dsp:nvSpPr>
        <dsp:cNvPr id="0" name=""/>
        <dsp:cNvSpPr/>
      </dsp:nvSpPr>
      <dsp:spPr>
        <a:xfrm>
          <a:off x="1584178" y="206582"/>
          <a:ext cx="930941" cy="729081"/>
        </a:xfrm>
        <a:prstGeom prst="ellips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 </a:t>
          </a:r>
          <a:endParaRPr lang="ru-RU" sz="14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0511" y="313353"/>
        <a:ext cx="658275" cy="515539"/>
      </dsp:txXfrm>
    </dsp:sp>
    <dsp:sp modelId="{E044D6EE-4AAD-4DB1-AE33-4998CB3BDDD7}">
      <dsp:nvSpPr>
        <dsp:cNvPr id="0" name=""/>
        <dsp:cNvSpPr/>
      </dsp:nvSpPr>
      <dsp:spPr>
        <a:xfrm>
          <a:off x="2463178" y="206584"/>
          <a:ext cx="849189" cy="729081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Дети </a:t>
          </a:r>
          <a:endParaRPr lang="ru-RU" sz="14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7539" y="313355"/>
        <a:ext cx="600467" cy="515539"/>
      </dsp:txXfrm>
    </dsp:sp>
    <dsp:sp modelId="{8FF1D4F5-E2B3-4589-9AA6-13AA5C0DBCAA}">
      <dsp:nvSpPr>
        <dsp:cNvPr id="0" name=""/>
        <dsp:cNvSpPr/>
      </dsp:nvSpPr>
      <dsp:spPr>
        <a:xfrm>
          <a:off x="1296145" y="72000"/>
          <a:ext cx="2268252" cy="181460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48680"/>
            <a:ext cx="8784976" cy="2123658"/>
          </a:xfrm>
          <a:prstGeom prst="rect">
            <a:avLst/>
          </a:prstGeom>
        </p:spPr>
        <p:txBody>
          <a:bodyPr wrap="square">
            <a:prstTxWarp prst="textDeflateBottom">
              <a:avLst>
                <a:gd name="adj" fmla="val 73921"/>
              </a:avLst>
            </a:prstTxWarp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</a:rPr>
              <a:t>Тема: </a:t>
            </a:r>
            <a:endParaRPr lang="ru-RU" sz="4400" b="1" dirty="0" smtClean="0">
              <a:ln>
                <a:solidFill>
                  <a:srgbClr val="7030A0"/>
                </a:solidFill>
              </a:ln>
              <a:solidFill>
                <a:srgbClr val="00B050"/>
              </a:solidFill>
            </a:endParaRPr>
          </a:p>
          <a:p>
            <a:pPr algn="ctr"/>
            <a:r>
              <a:rPr lang="ru-RU" sz="4400" b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</a:rPr>
              <a:t>«</a:t>
            </a:r>
            <a:r>
              <a:rPr lang="ru-RU" sz="4400" b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</a:rPr>
              <a:t>Педагог - исследователь»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3784" y="3143248"/>
            <a:ext cx="6015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Козлова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Оксана Васильевна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1166" y="5500702"/>
            <a:ext cx="69560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Воспитатель МБДОУ «Детский сад №8»</a:t>
            </a:r>
          </a:p>
        </p:txBody>
      </p:sp>
    </p:spTree>
    <p:extLst>
      <p:ext uri="{BB962C8B-B14F-4D97-AF65-F5344CB8AC3E}">
        <p14:creationId xmlns="" xmlns:p14="http://schemas.microsoft.com/office/powerpoint/2010/main" val="1522836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КОНЦЕПЦИЯ Козлова\фото концепция\фото0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8680"/>
            <a:ext cx="554461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61" b="89844" l="2051" r="97656">
                        <a14:foregroundMark x1="3516" y1="57422" x2="24512" y2="33301"/>
                        <a14:foregroundMark x1="31738" y1="50098" x2="35547" y2="79785"/>
                        <a14:foregroundMark x1="22168" y1="62695" x2="18652" y2="78906"/>
                        <a14:foregroundMark x1="16016" y1="74707" x2="13672" y2="81445"/>
                        <a14:foregroundMark x1="20703" y1="80957" x2="24219" y2="78418"/>
                        <a14:foregroundMark x1="61816" y1="66113" x2="67969" y2="63281"/>
                        <a14:foregroundMark x1="61230" y1="53223" x2="64746" y2="49316"/>
                        <a14:foregroundMark x1="76953" y1="53223" x2="83691" y2="50977"/>
                        <a14:foregroundMark x1="90430" y1="42578" x2="95313" y2="41406"/>
                        <a14:foregroundMark x1="75195" y1="43164" x2="76953" y2="39746"/>
                        <a14:backgroundMark x1="13379" y1="80371" x2="37012" y2="83691"/>
                        <a14:backgroundMark x1="26270" y1="69434" x2="29492" y2="76758"/>
                        <a14:backgroundMark x1="25977" y1="78125" x2="25977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8468"/>
            <a:ext cx="252028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35157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0570" y="836712"/>
            <a:ext cx="25228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ПРОЕКТ</a:t>
            </a:r>
          </a:p>
          <a:p>
            <a:pPr algn="ctr"/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6048" y="1916832"/>
            <a:ext cx="7691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ЮНЫЙ </a:t>
            </a: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ССЛЕДОВАТЕЛЬ 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58" r="11057"/>
          <a:stretch/>
        </p:blipFill>
        <p:spPr bwMode="auto">
          <a:xfrm>
            <a:off x="1403648" y="2840162"/>
            <a:ext cx="6048672" cy="35411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456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886024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Актуальность </a:t>
            </a:r>
            <a:r>
              <a:rPr lang="ru-RU" sz="2400" i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проекта</a:t>
            </a:r>
            <a:r>
              <a:rPr lang="ru-RU" sz="2400" i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ru-RU" sz="2400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cap="all" dirty="0" smtClean="0">
              <a:ln w="9000" cmpd="sng">
                <a:noFill/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возникновение </a:t>
            </a:r>
            <a:r>
              <a:rPr lang="ru-RU" sz="2400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и </a:t>
            </a:r>
            <a:r>
              <a:rPr lang="ru-RU" sz="2400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развитие </a:t>
            </a:r>
            <a:r>
              <a:rPr lang="ru-RU" sz="2400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исследовательской (поисковой) деятельности, направленной на познание окружающего мира. Чем разнообразнее и интенсивнее поисковая деятельность, тем больше новой информации получает ребёнок, тем быстрее и полноценнее он </a:t>
            </a:r>
            <a:r>
              <a:rPr lang="ru-RU" sz="2400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развивается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749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70330"/>
            <a:ext cx="8011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Цель: развитие  познавательного интереса </a:t>
            </a:r>
            <a:r>
              <a:rPr lang="ru-RU" sz="2800" dirty="0"/>
              <a:t>у детей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492896"/>
            <a:ext cx="8011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Задачи:</a:t>
            </a:r>
            <a:endParaRPr lang="ru-RU" sz="2400" dirty="0"/>
          </a:p>
          <a:p>
            <a:pPr algn="just"/>
            <a:r>
              <a:rPr lang="ru-RU" sz="2400" dirty="0"/>
              <a:t>1. Расширение представлений детей об окружающем мире через собственную экспериментальную деятельность,</a:t>
            </a:r>
          </a:p>
          <a:p>
            <a:pPr algn="just"/>
            <a:r>
              <a:rPr lang="ru-RU" sz="2400" dirty="0"/>
              <a:t>2. Развитие понимания взаимосвязей в природе.</a:t>
            </a:r>
          </a:p>
          <a:p>
            <a:pPr algn="just"/>
            <a:r>
              <a:rPr lang="ru-RU" sz="2400" dirty="0"/>
              <a:t>3.Развивать мышление, речь – суждение в процессе познавательно – исследовательской деятельности. </a:t>
            </a:r>
          </a:p>
          <a:p>
            <a:pPr algn="just"/>
            <a:r>
              <a:rPr lang="ru-RU" sz="2400" dirty="0"/>
              <a:t>4.Воспитывать стремление сохранять и оберегать природный мир, видеть его красоту, следовать доступным экологическим правилам в деятельности и поведении.</a:t>
            </a:r>
          </a:p>
        </p:txBody>
      </p:sp>
    </p:spTree>
    <p:extLst>
      <p:ext uri="{BB962C8B-B14F-4D97-AF65-F5344CB8AC3E}">
        <p14:creationId xmlns="" xmlns:p14="http://schemas.microsoft.com/office/powerpoint/2010/main" val="3395356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0688"/>
            <a:ext cx="68525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Формы и методы проекта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403648" y="1644675"/>
            <a:ext cx="271457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Экспериментальная деятельность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74" y="3495102"/>
            <a:ext cx="261620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261620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74" y="1644675"/>
            <a:ext cx="261620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12" y="4824556"/>
            <a:ext cx="261620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69160"/>
            <a:ext cx="261620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97589" y="1753557"/>
            <a:ext cx="162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Продуктивная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деятельность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096" y="3497704"/>
            <a:ext cx="178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Познавательное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чтение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3755729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Наблюдение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5085184"/>
            <a:ext cx="118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Конкурсы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6187" y="5109571"/>
            <a:ext cx="132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Викторины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0242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1340768"/>
            <a:ext cx="36358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Опыты</a:t>
            </a:r>
          </a:p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и Эксперименты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1267" name="Picture 3" descr="H:\КОНЦЕПЦИЯ Козлова\фото концепция\фото0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863628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9184079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75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24433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300" dirty="0">
                <a:ln w="11430" cmpd="sng">
                  <a:solidFill>
                    <a:srgbClr val="CC6600"/>
                  </a:solidFill>
                  <a:prstDash val="solid"/>
                  <a:miter lim="800000"/>
                </a:ln>
                <a:solidFill>
                  <a:srgbClr val="51717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«Под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spc="300" dirty="0" smtClean="0">
                <a:ln w="11430" cmpd="sng">
                  <a:solidFill>
                    <a:srgbClr val="CC6600"/>
                  </a:solidFill>
                  <a:prstDash val="solid"/>
                  <a:miter lim="800000"/>
                </a:ln>
                <a:solidFill>
                  <a:srgbClr val="51717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нашим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spc="300" dirty="0">
                <a:ln w="11430" cmpd="sng">
                  <a:solidFill>
                    <a:srgbClr val="CC6600"/>
                  </a:solidFill>
                  <a:prstDash val="solid"/>
                  <a:miter lim="800000"/>
                </a:ln>
                <a:solidFill>
                  <a:srgbClr val="51717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ногами»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670"/>
          <a:stretch/>
        </p:blipFill>
        <p:spPr bwMode="auto">
          <a:xfrm>
            <a:off x="410580" y="3933056"/>
            <a:ext cx="4017404" cy="2609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Front"/>
            <a:lightRig rig="threePt" dir="t"/>
          </a:scene3d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27" t="49472" r="7863" b="6963"/>
          <a:stretch/>
        </p:blipFill>
        <p:spPr bwMode="auto">
          <a:xfrm>
            <a:off x="4716016" y="404665"/>
            <a:ext cx="4176464" cy="2839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Front"/>
            <a:lightRig rig="threePt" dir="t"/>
          </a:scene3d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795"/>
          <a:stretch/>
        </p:blipFill>
        <p:spPr bwMode="auto">
          <a:xfrm>
            <a:off x="4716016" y="3933056"/>
            <a:ext cx="4176464" cy="2609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H:\КОНЦЕПЦИЯ Козлова\фото концепция\фото07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0" y="404664"/>
            <a:ext cx="4017404" cy="2839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487516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3056" y="1400210"/>
            <a:ext cx="41044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51717F"/>
                  </a:solidFill>
                </a:ln>
                <a:solidFill>
                  <a:srgbClr val="CC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Растения</a:t>
            </a:r>
            <a:r>
              <a:rPr lang="ru-RU" sz="4000" b="1" cap="none" spc="0" dirty="0" smtClean="0">
                <a:ln w="1905">
                  <a:solidFill>
                    <a:srgbClr val="51717F"/>
                  </a:solidFill>
                </a:ln>
                <a:solidFill>
                  <a:srgbClr val="CC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endParaRPr lang="ru-RU" sz="4000" b="1" cap="none" spc="0" dirty="0">
              <a:ln w="1905">
                <a:solidFill>
                  <a:srgbClr val="51717F"/>
                </a:solidFill>
              </a:ln>
              <a:solidFill>
                <a:srgbClr val="CC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H:\КОНЦЕПЦИЯ Козлова\фото концепция\фото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316"/>
            <a:ext cx="3230128" cy="3205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КОНЦЕПЦИЯ Козлова\фото концепция\фото0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30" y="2420888"/>
            <a:ext cx="5259052" cy="3322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49" r="51536"/>
          <a:stretch/>
        </p:blipFill>
        <p:spPr bwMode="auto">
          <a:xfrm>
            <a:off x="6345920" y="3761656"/>
            <a:ext cx="2798080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812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73958"/>
            <a:ext cx="3998913" cy="2749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1" y="548680"/>
            <a:ext cx="4170363" cy="2713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06" y="548680"/>
            <a:ext cx="3852863" cy="2713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090987" cy="2719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78337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8420" y="3467163"/>
            <a:ext cx="6840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>
                  <a:solidFill>
                    <a:srgbClr val="51717F"/>
                  </a:solidFill>
                </a:ln>
                <a:solidFill>
                  <a:srgbClr val="CC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Мир предметов</a:t>
            </a:r>
            <a:endParaRPr lang="ru-RU" sz="4000" b="1" cap="none" spc="0" dirty="0">
              <a:ln w="1905">
                <a:solidFill>
                  <a:srgbClr val="51717F"/>
                </a:solidFill>
              </a:ln>
              <a:solidFill>
                <a:srgbClr val="CC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90" b="29675"/>
          <a:stretch/>
        </p:blipFill>
        <p:spPr bwMode="auto">
          <a:xfrm>
            <a:off x="2843808" y="4293096"/>
            <a:ext cx="3528392" cy="2284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:\КОНЦЕПЦИЯ Козлова\фото концепция\фото0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48472" cy="3137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H:\КОНЦЕПЦИЯ Козлова\фото концепция\фото07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61" r="5208" b="20486"/>
          <a:stretch/>
        </p:blipFill>
        <p:spPr bwMode="auto">
          <a:xfrm>
            <a:off x="4716016" y="372632"/>
            <a:ext cx="4248472" cy="3134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0818913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476672"/>
            <a:ext cx="3743325" cy="4248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6256" y="5424388"/>
            <a:ext cx="38273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bg2">
                      <a:lumMod val="1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Платон </a:t>
            </a:r>
            <a:endParaRPr lang="ru-RU" sz="5400" b="1" dirty="0">
              <a:ln w="18000">
                <a:solidFill>
                  <a:schemeClr val="bg2">
                    <a:lumMod val="1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3950" y="476672"/>
            <a:ext cx="447342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Познание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начинается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того,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обыденно…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0759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1352" y="188640"/>
            <a:ext cx="40324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51717F"/>
                  </a:solidFill>
                </a:ln>
                <a:solidFill>
                  <a:srgbClr val="CC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Земля и Космос </a:t>
            </a:r>
            <a:endParaRPr lang="ru-RU" sz="4400" b="1" cap="none" spc="0" dirty="0">
              <a:ln w="1905">
                <a:solidFill>
                  <a:srgbClr val="51717F"/>
                </a:solidFill>
              </a:ln>
              <a:solidFill>
                <a:srgbClr val="CC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9" name="Picture 3" descr="H:\КОНЦЕПЦИЯ Козлова\фото концепция\фото07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99"/>
          <a:stretch/>
        </p:blipFill>
        <p:spPr bwMode="auto">
          <a:xfrm>
            <a:off x="330672" y="1052736"/>
            <a:ext cx="3593256" cy="29736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:\КОНЦЕПЦИЯ Козлова\фото концепция\фото07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652"/>
          <a:stretch/>
        </p:blipFill>
        <p:spPr bwMode="auto">
          <a:xfrm>
            <a:off x="5004048" y="1052736"/>
            <a:ext cx="3747616" cy="29736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КОНЦЕПЦИЯ Козлова\фото концепция\фото0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3918024" cy="2929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4364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9306" y="931367"/>
            <a:ext cx="40324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51717F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ВОДА</a:t>
            </a:r>
            <a:endParaRPr lang="ru-RU" sz="4400" b="1" cap="none" spc="0" dirty="0">
              <a:ln w="1905">
                <a:solidFill>
                  <a:srgbClr val="51717F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H:\КОНЦЕПЦИЯ Козлова\фото концепция\фото07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788"/>
          <a:stretch/>
        </p:blipFill>
        <p:spPr bwMode="auto">
          <a:xfrm>
            <a:off x="519931" y="188640"/>
            <a:ext cx="3047876" cy="3391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КОНЦЕПЦИЯ Козлова\фото концепция\фото07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764" b="3385"/>
          <a:stretch/>
        </p:blipFill>
        <p:spPr bwMode="auto">
          <a:xfrm>
            <a:off x="2860328" y="1700808"/>
            <a:ext cx="3047876" cy="3391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КОНЦЕПЦИЯ Козлова\фото концепция\фото07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79"/>
          <a:stretch/>
        </p:blipFill>
        <p:spPr bwMode="auto">
          <a:xfrm>
            <a:off x="5508624" y="3212976"/>
            <a:ext cx="3033812" cy="3391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4145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КОНЦЕПЦИЯ Козлова\Л.Н\фото07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775"/>
          <a:stretch/>
        </p:blipFill>
        <p:spPr bwMode="auto">
          <a:xfrm>
            <a:off x="467544" y="188640"/>
            <a:ext cx="331236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КОНЦЕПЦИЯ Козлова\Л.Н\фото07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75" b="7860"/>
          <a:stretch/>
        </p:blipFill>
        <p:spPr bwMode="auto">
          <a:xfrm>
            <a:off x="4860032" y="188640"/>
            <a:ext cx="365760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КОНЦЕПЦИЯ Козлова\Л.Н\фото07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974" b="13537"/>
          <a:stretch/>
        </p:blipFill>
        <p:spPr bwMode="auto">
          <a:xfrm>
            <a:off x="467544" y="3531716"/>
            <a:ext cx="3312368" cy="31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КОНЦЕПЦИЯ Козлова\Л.Н\фото07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97" b="15359"/>
          <a:stretch/>
        </p:blipFill>
        <p:spPr bwMode="auto">
          <a:xfrm>
            <a:off x="4900860" y="3531716"/>
            <a:ext cx="3657600" cy="31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5" y="258321"/>
            <a:ext cx="1242393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Ч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Ы</a:t>
            </a:r>
          </a:p>
          <a:p>
            <a:pPr algn="ctr"/>
            <a:endParaRPr lang="ru-RU" sz="28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к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745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КОНЦЕПЦИЯ Козлова\Л.Н\фото07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68" b="17516"/>
          <a:stretch/>
        </p:blipFill>
        <p:spPr bwMode="auto">
          <a:xfrm>
            <a:off x="82848" y="205520"/>
            <a:ext cx="3657600" cy="3292624"/>
          </a:xfrm>
          <a:prstGeom prst="rect">
            <a:avLst/>
          </a:prstGeom>
          <a:noFill/>
          <a:ln w="38100">
            <a:noFill/>
            <a:prstDash val="sysDot"/>
          </a:ln>
          <a:scene3d>
            <a:camera prst="perspectiveRigh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КОНЦЕПЦИЯ Козлова\Л.Н\фото07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09" b="16234"/>
          <a:stretch/>
        </p:blipFill>
        <p:spPr bwMode="auto">
          <a:xfrm>
            <a:off x="2813844" y="1387748"/>
            <a:ext cx="3657600" cy="3292624"/>
          </a:xfrm>
          <a:prstGeom prst="rect">
            <a:avLst/>
          </a:prstGeom>
          <a:noFill/>
          <a:ln w="38100">
            <a:noFill/>
            <a:prstDash val="sysDot"/>
          </a:ln>
          <a:scene3d>
            <a:camera prst="perspectiveRigh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КОНЦЕПЦИЯ Козлова\Л.Н\фото07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765"/>
          <a:stretch/>
        </p:blipFill>
        <p:spPr bwMode="auto">
          <a:xfrm>
            <a:off x="5348684" y="3356992"/>
            <a:ext cx="3456384" cy="3056856"/>
          </a:xfrm>
          <a:prstGeom prst="rect">
            <a:avLst/>
          </a:prstGeom>
          <a:noFill/>
          <a:ln w="38100">
            <a:noFill/>
            <a:prstDash val="sysDot"/>
          </a:ln>
          <a:scene3d>
            <a:camera prst="perspectiveRigh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знак завершения 2"/>
          <p:cNvSpPr/>
          <p:nvPr/>
        </p:nvSpPr>
        <p:spPr>
          <a:xfrm>
            <a:off x="395536" y="3498144"/>
            <a:ext cx="2304256" cy="504056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Выбираем материал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3014464" y="4666284"/>
            <a:ext cx="2334220" cy="487796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Осуществляем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эксперимент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5960752" y="6309320"/>
            <a:ext cx="2232248" cy="444152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Делаем вывод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44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376" y="836712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Garamond" panose="02020404030301010803" pitchFamily="18" charset="0"/>
              </a:rPr>
              <a:t>В процессе экспериментирования дети учатся: </a:t>
            </a:r>
            <a:endParaRPr lang="ru-RU" sz="2800" b="1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endParaRPr lang="ru-RU" sz="2800" dirty="0"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Видеть </a:t>
            </a:r>
            <a:r>
              <a:rPr lang="ru-RU" sz="2800" dirty="0">
                <a:latin typeface="Garamond" panose="02020404030301010803" pitchFamily="18" charset="0"/>
              </a:rPr>
              <a:t>и выделять проблему.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Принимать </a:t>
            </a:r>
            <a:r>
              <a:rPr lang="ru-RU" sz="2800" dirty="0">
                <a:latin typeface="Garamond" panose="02020404030301010803" pitchFamily="18" charset="0"/>
              </a:rPr>
              <a:t>и ставить цели.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Решать </a:t>
            </a:r>
            <a:r>
              <a:rPr lang="ru-RU" sz="2800" dirty="0">
                <a:latin typeface="Garamond" panose="02020404030301010803" pitchFamily="18" charset="0"/>
              </a:rPr>
              <a:t>проблемы.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Анализировать </a:t>
            </a:r>
            <a:r>
              <a:rPr lang="ru-RU" sz="2800" dirty="0">
                <a:latin typeface="Garamond" panose="02020404030301010803" pitchFamily="18" charset="0"/>
              </a:rPr>
              <a:t>объект и явления.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Выделять </a:t>
            </a:r>
            <a:r>
              <a:rPr lang="ru-RU" sz="2800" dirty="0">
                <a:latin typeface="Garamond" panose="02020404030301010803" pitchFamily="18" charset="0"/>
              </a:rPr>
              <a:t>существенные признаки и связи.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Отбирать </a:t>
            </a:r>
            <a:r>
              <a:rPr lang="ru-RU" sz="2800" dirty="0">
                <a:latin typeface="Garamond" panose="02020404030301010803" pitchFamily="18" charset="0"/>
              </a:rPr>
              <a:t>средства и материалы для самостоятельной деятельности.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Осуществлять </a:t>
            </a:r>
            <a:r>
              <a:rPr lang="ru-RU" sz="2800" dirty="0">
                <a:latin typeface="Garamond" panose="02020404030301010803" pitchFamily="18" charset="0"/>
              </a:rPr>
              <a:t>эксперимент.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Garamond" panose="02020404030301010803" pitchFamily="18" charset="0"/>
              </a:rPr>
              <a:t>Выдвигать </a:t>
            </a:r>
            <a:r>
              <a:rPr lang="ru-RU" sz="2800" dirty="0">
                <a:latin typeface="Garamond" panose="02020404030301010803" pitchFamily="18" charset="0"/>
              </a:rPr>
              <a:t>гипотезы, предложения.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Garamond" panose="02020404030301010803" pitchFamily="18" charset="0"/>
              </a:rPr>
              <a:t> </a:t>
            </a:r>
            <a:r>
              <a:rPr lang="ru-RU" sz="2800" dirty="0" smtClean="0">
                <a:latin typeface="Garamond" panose="02020404030301010803" pitchFamily="18" charset="0"/>
              </a:rPr>
              <a:t>Делать </a:t>
            </a:r>
            <a:r>
              <a:rPr lang="ru-RU" sz="2800" dirty="0">
                <a:latin typeface="Garamond" panose="02020404030301010803" pitchFamily="18" charset="0"/>
              </a:rPr>
              <a:t>выводы. </a:t>
            </a:r>
          </a:p>
        </p:txBody>
      </p:sp>
    </p:spTree>
    <p:extLst>
      <p:ext uri="{BB962C8B-B14F-4D97-AF65-F5344CB8AC3E}">
        <p14:creationId xmlns="" xmlns:p14="http://schemas.microsoft.com/office/powerpoint/2010/main" val="2202940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80" t="9565" r="12664" b="6957"/>
          <a:stretch/>
        </p:blipFill>
        <p:spPr bwMode="auto">
          <a:xfrm>
            <a:off x="1979712" y="620688"/>
            <a:ext cx="4896544" cy="600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Лента лицом вверх 2"/>
          <p:cNvSpPr/>
          <p:nvPr/>
        </p:nvSpPr>
        <p:spPr>
          <a:xfrm>
            <a:off x="1259632" y="116632"/>
            <a:ext cx="6192688" cy="720080"/>
          </a:xfrm>
          <a:prstGeom prst="ribbon2">
            <a:avLst>
              <a:gd name="adj1" fmla="val 0"/>
              <a:gd name="adj2" fmla="val 71509"/>
            </a:avLst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Уголок  экспериментирования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121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КОНЦЕПЦИЯ Козлова\фото концепция\фото0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519809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427984" y="1268760"/>
            <a:ext cx="3600400" cy="792088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Самостоятельное экспериментирование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127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03" t="3026"/>
          <a:stretch/>
        </p:blipFill>
        <p:spPr bwMode="auto">
          <a:xfrm>
            <a:off x="539552" y="1556792"/>
            <a:ext cx="7776864" cy="46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Лента лицом вверх 1"/>
          <p:cNvSpPr/>
          <p:nvPr/>
        </p:nvSpPr>
        <p:spPr>
          <a:xfrm>
            <a:off x="539552" y="404664"/>
            <a:ext cx="7776864" cy="792088"/>
          </a:xfrm>
          <a:prstGeom prst="ribbon2">
            <a:avLst>
              <a:gd name="adj1" fmla="val 16667"/>
              <a:gd name="adj2" fmla="val 71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99FF33"/>
                </a:solidFill>
              </a:rPr>
              <a:t>Картотека </a:t>
            </a:r>
            <a:endParaRPr lang="ru-RU" sz="3600" dirty="0">
              <a:solidFill>
                <a:srgbClr val="99FF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440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5" y="260649"/>
            <a:ext cx="4206899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User\AppData\Local\Temp\Rar$DIa0.409\фото02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21"/>
          <a:stretch/>
        </p:blipFill>
        <p:spPr bwMode="auto">
          <a:xfrm>
            <a:off x="2170336" y="3599409"/>
            <a:ext cx="460851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:\КОНЦЕПЦИЯ Козлова\фото концепция\p183_p10708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9268" r="30000"/>
          <a:stretch/>
        </p:blipFill>
        <p:spPr bwMode="auto">
          <a:xfrm>
            <a:off x="4932040" y="260649"/>
            <a:ext cx="374441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4696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773613" cy="366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20" y="404664"/>
            <a:ext cx="471805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61544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КОНЦЕПЦИЯ Козлова\фото концепция\фото07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35" b="9167"/>
          <a:stretch/>
        </p:blipFill>
        <p:spPr bwMode="auto">
          <a:xfrm>
            <a:off x="4702836" y="2214554"/>
            <a:ext cx="3944961" cy="449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539552" y="5661248"/>
            <a:ext cx="37591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Экспериментируем 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09494" y="481027"/>
            <a:ext cx="19442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Играя 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146" name="Picture 2" descr="H:\КОНЦЕПЦИЯ Козлова\фото концепция\фото07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8"/>
          <a:stretch/>
        </p:blipFill>
        <p:spPr bwMode="auto">
          <a:xfrm>
            <a:off x="390623" y="130820"/>
            <a:ext cx="3833575" cy="4155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699449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9858" y="1340768"/>
            <a:ext cx="6628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Расскажи- и я забуду,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0928" y="2967335"/>
            <a:ext cx="6922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Покажи- и я запомню,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213" y="4484539"/>
            <a:ext cx="8788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Дай попробовать-и я пойму.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866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235"/>
          <a:stretch/>
        </p:blipFill>
        <p:spPr bwMode="auto">
          <a:xfrm>
            <a:off x="178520" y="2348880"/>
            <a:ext cx="4681512" cy="419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0"/>
          <a:stretch/>
        </p:blipFill>
        <p:spPr bwMode="auto">
          <a:xfrm>
            <a:off x="4355976" y="260648"/>
            <a:ext cx="477668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714970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5064"/>
            <a:ext cx="2808312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" y="692696"/>
            <a:ext cx="4392488" cy="3971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908720"/>
            <a:ext cx="4895850" cy="3924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3470796" y="80628"/>
            <a:ext cx="2304256" cy="1224136"/>
          </a:xfrm>
          <a:prstGeom prst="wedgeEllipseCallout">
            <a:avLst>
              <a:gd name="adj1" fmla="val -17306"/>
              <a:gd name="adj2" fmla="val 10399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опыты дома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1911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AppData\Local\Temp\Rar$DIa0.774\8 марта 2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083" b="11503"/>
          <a:stretch/>
        </p:blipFill>
        <p:spPr bwMode="auto">
          <a:xfrm>
            <a:off x="323528" y="692696"/>
            <a:ext cx="770485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063569589"/>
              </p:ext>
            </p:extLst>
          </p:nvPr>
        </p:nvGraphicFramePr>
        <p:xfrm>
          <a:off x="5148064" y="4149080"/>
          <a:ext cx="475252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063764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429" b="98571" l="1793" r="100000">
                        <a14:foregroundMark x1="3785" y1="28571" x2="3785" y2="28571"/>
                        <a14:foregroundMark x1="2988" y1="38571" x2="2988" y2="38571"/>
                        <a14:foregroundMark x1="14741" y1="11429" x2="14741" y2="11429"/>
                        <a14:foregroundMark x1="17131" y1="10000" x2="17131" y2="10000"/>
                        <a14:foregroundMark x1="44422" y1="12857" x2="44422" y2="12857"/>
                        <a14:foregroundMark x1="76096" y1="8571" x2="76096" y2="8571"/>
                        <a14:foregroundMark x1="72311" y1="5714" x2="72311" y2="5714"/>
                        <a14:foregroundMark x1="97610" y1="4286" x2="97610" y2="4286"/>
                        <a14:foregroundMark x1="84661" y1="91429" x2="84661" y2="91429"/>
                        <a14:foregroundMark x1="36853" y1="94286" x2="36853" y2="94286"/>
                        <a14:foregroundMark x1="19721" y1="92857" x2="19721" y2="92857"/>
                        <a14:foregroundMark x1="15538" y1="84286" x2="15538" y2="84286"/>
                        <a14:foregroundMark x1="11753" y1="92857" x2="11753" y2="92857"/>
                        <a14:foregroundMark x1="3984" y1="61429" x2="3984" y2="61429"/>
                        <a14:foregroundMark x1="4980" y1="54286" x2="4980" y2="54286"/>
                        <a14:foregroundMark x1="9562" y1="21429" x2="9562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432032" cy="3724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060848"/>
            <a:ext cx="7048446" cy="23762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внимание</a:t>
            </a:r>
            <a:r>
              <a:rPr lang="ru-RU" sz="5400" b="1" dirty="0">
                <a:ln w="19050">
                  <a:solidFill>
                    <a:srgbClr val="00B0F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812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КОНЦЕПЦИЯ Козлова\фото концепция\фото0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069" b="13848"/>
          <a:stretch/>
        </p:blipFill>
        <p:spPr bwMode="auto">
          <a:xfrm>
            <a:off x="755576" y="1052736"/>
            <a:ext cx="3312864" cy="315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H:\КОНЦЕПЦИЯ Козлова\фото концепция\ноябрь2012 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2" t="26752" r="4238" b="27421"/>
          <a:stretch/>
        </p:blipFill>
        <p:spPr bwMode="auto">
          <a:xfrm>
            <a:off x="4932040" y="3170473"/>
            <a:ext cx="3479552" cy="314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7544" y="4741887"/>
            <a:ext cx="40723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КАК </a:t>
            </a:r>
          </a:p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листья распускаются?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59222" y="1551062"/>
            <a:ext cx="302518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ПОЧЕМУ </a:t>
            </a:r>
          </a:p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рябина черная?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6493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КОНЦЕПЦИЯ Козлова\фото концепция\фото07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561"/>
          <a:stretch/>
        </p:blipFill>
        <p:spPr bwMode="auto">
          <a:xfrm>
            <a:off x="899592" y="804124"/>
            <a:ext cx="3960440" cy="52565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2633177"/>
            <a:ext cx="29136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00CC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Педагог,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00CC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Партнёр,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00CC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Помощник!</a:t>
            </a:r>
            <a:endParaRPr lang="ru-RU" sz="3600" b="1" cap="none" spc="0" dirty="0">
              <a:ln w="17780" cmpd="sng">
                <a:solidFill>
                  <a:srgbClr val="00B0F0"/>
                </a:solidFill>
                <a:prstDash val="solid"/>
                <a:miter lim="800000"/>
              </a:ln>
              <a:solidFill>
                <a:srgbClr val="00CC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903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708920"/>
            <a:ext cx="6984776" cy="34573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750"/>
              </a:spcBef>
              <a:buClr>
                <a:srgbClr val="6EA0B0"/>
              </a:buClr>
              <a:buFont typeface="Wingdings 2" pitchFamily="16" charset="2"/>
              <a:buChar char=""/>
            </a:pPr>
            <a:r>
              <a:rPr lang="ru-RU" altLang="ru-RU" sz="2400" b="1" dirty="0">
                <a:ln w="1905"/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mincho" charset="0"/>
                <a:cs typeface="msmincho" charset="0"/>
              </a:rPr>
              <a:t> </a:t>
            </a:r>
            <a:r>
              <a:rPr lang="ru-RU" altLang="ru-RU" sz="2400" b="1" i="1" dirty="0">
                <a:ln w="1905"/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mincho" charset="0"/>
                <a:cs typeface="msmincho" charset="0"/>
              </a:rPr>
              <a:t>вопросы, развивающие логическое мышление;</a:t>
            </a:r>
          </a:p>
          <a:p>
            <a:pPr>
              <a:spcBef>
                <a:spcPts val="750"/>
              </a:spcBef>
              <a:buClr>
                <a:srgbClr val="6EA0B0"/>
              </a:buClr>
              <a:buFont typeface="Wingdings 2" pitchFamily="16" charset="2"/>
              <a:buChar char=""/>
            </a:pPr>
            <a:r>
              <a:rPr lang="ru-RU" altLang="ru-RU" sz="2400" b="1" i="1" dirty="0">
                <a:ln w="1905"/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mincho" charset="0"/>
                <a:cs typeface="msmincho" charset="0"/>
              </a:rPr>
              <a:t>моделирование проблемных ситуаций;</a:t>
            </a:r>
          </a:p>
          <a:p>
            <a:pPr>
              <a:spcBef>
                <a:spcPts val="750"/>
              </a:spcBef>
              <a:buClr>
                <a:srgbClr val="6EA0B0"/>
              </a:buClr>
              <a:buFont typeface="Wingdings 2" pitchFamily="16" charset="2"/>
              <a:buChar char=""/>
            </a:pPr>
            <a:r>
              <a:rPr lang="ru-RU" altLang="ru-RU" sz="2400" b="1" i="1" dirty="0">
                <a:ln w="1905"/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mincho" charset="0"/>
                <a:cs typeface="msmincho" charset="0"/>
              </a:rPr>
              <a:t>экспериментирование;</a:t>
            </a:r>
          </a:p>
          <a:p>
            <a:pPr>
              <a:spcBef>
                <a:spcPts val="750"/>
              </a:spcBef>
              <a:buClr>
                <a:srgbClr val="6EA0B0"/>
              </a:buClr>
              <a:buFont typeface="Wingdings 2" pitchFamily="16" charset="2"/>
              <a:buChar char=""/>
            </a:pPr>
            <a:r>
              <a:rPr lang="ru-RU" altLang="ru-RU" sz="2400" b="1" i="1" dirty="0">
                <a:ln w="1905"/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mincho" charset="0"/>
                <a:cs typeface="msmincho" charset="0"/>
              </a:rPr>
              <a:t> опытно - исследовательская  деятельность;</a:t>
            </a:r>
          </a:p>
          <a:p>
            <a:pPr>
              <a:spcBef>
                <a:spcPts val="750"/>
              </a:spcBef>
              <a:buClr>
                <a:srgbClr val="6EA0B0"/>
              </a:buClr>
              <a:buFont typeface="Wingdings 2" pitchFamily="16" charset="2"/>
              <a:buChar char=""/>
            </a:pPr>
            <a:r>
              <a:rPr lang="ru-RU" altLang="ru-RU" sz="2400" b="1" i="1" dirty="0">
                <a:ln w="1905"/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mincho" charset="0"/>
                <a:cs typeface="msmincho" charset="0"/>
              </a:rPr>
              <a:t>решение кроссвордов, головоломок.</a:t>
            </a:r>
          </a:p>
          <a:p>
            <a:pPr algn="ctr"/>
            <a:endParaRPr lang="ru-RU" sz="2400" b="1" dirty="0">
              <a:ln w="1905"/>
              <a:gradFill flip="none" rotWithShape="1"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3587" y="548680"/>
            <a:ext cx="78848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Методы </a:t>
            </a:r>
            <a:r>
              <a:rPr lang="ru-RU" sz="5400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проблемного обучения </a:t>
            </a:r>
            <a:endParaRPr lang="ru-RU" sz="54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202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052736"/>
            <a:ext cx="828092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ЦЕЛЬ:</a:t>
            </a:r>
            <a:endParaRPr lang="ru-RU" sz="4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3200" b="1" i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3200" b="1" i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познавательного интереса,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наблюдательности, любознательности,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способности 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самостоятельному 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экспериментированию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321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7224" y="1180812"/>
            <a:ext cx="51125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sz="40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27" y="2967335"/>
            <a:ext cx="9223102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Развивать поисковую деятельность.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Стимулировать детей к сравнению, поиску сходства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различия.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Развивать познавательну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 инициативу дошкольников.</a:t>
            </a:r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5236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630298804"/>
              </p:ext>
            </p:extLst>
          </p:nvPr>
        </p:nvGraphicFramePr>
        <p:xfrm>
          <a:off x="899592" y="476672"/>
          <a:ext cx="734481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09513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355</Words>
  <Application>Microsoft Office PowerPoint</Application>
  <PresentationFormat>Экран (4:3)</PresentationFormat>
  <Paragraphs>112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91</cp:revision>
  <dcterms:created xsi:type="dcterms:W3CDTF">2016-03-24T16:05:15Z</dcterms:created>
  <dcterms:modified xsi:type="dcterms:W3CDTF">2017-03-27T11:12:55Z</dcterms:modified>
</cp:coreProperties>
</file>