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F8E9D-6899-4C90-BA7A-D083EA62953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C66F8-9FAC-49E8-9A42-87912B2BF8E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Особая деятельность по построению моделей                             (Л.М. Фридман,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1984)</a:t>
          </a:r>
          <a:endParaRPr lang="ru-RU" sz="1800" i="1" dirty="0"/>
        </a:p>
      </dgm:t>
    </dgm:pt>
    <dgm:pt modelId="{0432D3C8-3924-4B50-8848-9C28DC3B0039}" type="sibTrans" cxnId="{72D946A6-6DD4-4EA1-A6D2-30832F730351}">
      <dgm:prSet/>
      <dgm:spPr/>
      <dgm:t>
        <a:bodyPr/>
        <a:lstStyle/>
        <a:p>
          <a:endParaRPr lang="ru-RU"/>
        </a:p>
      </dgm:t>
    </dgm:pt>
    <dgm:pt modelId="{355A5413-1366-4986-8FA0-FD92FC8385EA}" type="parTrans" cxnId="{72D946A6-6DD4-4EA1-A6D2-30832F730351}">
      <dgm:prSet/>
      <dgm:spPr/>
      <dgm:t>
        <a:bodyPr/>
        <a:lstStyle/>
        <a:p>
          <a:endParaRPr lang="ru-RU"/>
        </a:p>
      </dgm:t>
    </dgm:pt>
    <dgm:pt modelId="{77D5296D-D683-47D1-A04D-37A263CA01E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познания в обучении (Л.М. Фридман, 1984)</a:t>
          </a:r>
          <a:endParaRPr lang="ru-RU" sz="18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2DA85A-76C7-4401-BB99-874C165CC39A}" type="parTrans" cxnId="{3F99942E-9985-4C92-999F-261629B94169}">
      <dgm:prSet/>
      <dgm:spPr/>
      <dgm:t>
        <a:bodyPr/>
        <a:lstStyle/>
        <a:p>
          <a:endParaRPr lang="ru-RU"/>
        </a:p>
      </dgm:t>
    </dgm:pt>
    <dgm:pt modelId="{6EF78AD6-7F69-47F6-BC50-E31B40694502}" type="sibTrans" cxnId="{3F99942E-9985-4C92-999F-261629B94169}">
      <dgm:prSet/>
      <dgm:spPr/>
      <dgm:t>
        <a:bodyPr/>
        <a:lstStyle/>
        <a:p>
          <a:endParaRPr lang="ru-RU"/>
        </a:p>
      </dgm:t>
    </dgm:pt>
    <dgm:pt modelId="{58F11887-DB50-4C1B-937A-7466258C561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Действие в структуре учебной деятельности (Н.Ф. Талызина, 1977;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В.В. Давыдов, 1987)</a:t>
          </a:r>
          <a:endParaRPr lang="ru-RU" sz="1800" i="1" dirty="0"/>
        </a:p>
      </dgm:t>
    </dgm:pt>
    <dgm:pt modelId="{F5372426-351A-4CBC-B2B7-856CEBDE4EC3}" type="sibTrans" cxnId="{83292F59-46A3-4452-9CCB-331CCBD3EA3E}">
      <dgm:prSet/>
      <dgm:spPr/>
      <dgm:t>
        <a:bodyPr/>
        <a:lstStyle/>
        <a:p>
          <a:endParaRPr lang="ru-RU"/>
        </a:p>
      </dgm:t>
    </dgm:pt>
    <dgm:pt modelId="{DE208B94-2EED-47E8-A59D-FAC603C3AE46}" type="parTrans" cxnId="{83292F59-46A3-4452-9CCB-331CCBD3EA3E}">
      <dgm:prSet/>
      <dgm:spPr/>
      <dgm:t>
        <a:bodyPr/>
        <a:lstStyle/>
        <a:p>
          <a:endParaRPr lang="ru-RU"/>
        </a:p>
      </dgm:t>
    </dgm:pt>
    <dgm:pt modelId="{D11D2E4D-627A-44CB-833C-A7EDA546670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i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Приём мыслительной деятельности (В.Ф. Паламарчук, 1987)</a:t>
          </a:r>
          <a:endParaRPr lang="ru-RU" sz="1800" i="1" dirty="0"/>
        </a:p>
      </dgm:t>
    </dgm:pt>
    <dgm:pt modelId="{282DC207-748C-4A95-A3CC-3B17D3A86151}" type="sibTrans" cxnId="{95B53D0E-C8A3-409F-B31F-BB789FAF57DB}">
      <dgm:prSet/>
      <dgm:spPr/>
      <dgm:t>
        <a:bodyPr/>
        <a:lstStyle/>
        <a:p>
          <a:endParaRPr lang="ru-RU"/>
        </a:p>
      </dgm:t>
    </dgm:pt>
    <dgm:pt modelId="{082C8E5C-ADCC-4748-A891-F7EF9C32993B}" type="parTrans" cxnId="{95B53D0E-C8A3-409F-B31F-BB789FAF57DB}">
      <dgm:prSet/>
      <dgm:spPr/>
      <dgm:t>
        <a:bodyPr/>
        <a:lstStyle/>
        <a:p>
          <a:endParaRPr lang="ru-RU"/>
        </a:p>
      </dgm:t>
    </dgm:pt>
    <dgm:pt modelId="{8060A4EF-89C3-4358-AAA7-DCCBD81C86F3}" type="pres">
      <dgm:prSet presAssocID="{C36F8E9D-6899-4C90-BA7A-D083EA6295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1D619-5A84-43D7-9660-661086620597}" type="pres">
      <dgm:prSet presAssocID="{79DC66F8-9FAC-49E8-9A42-87912B2BF8ED}" presName="node" presStyleLbl="node1" presStyleIdx="0" presStyleCnt="4" custScaleX="109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01588-36F1-433E-8592-4A7A1B6F5AFD}" type="pres">
      <dgm:prSet presAssocID="{0432D3C8-3924-4B50-8848-9C28DC3B0039}" presName="sibTrans" presStyleCnt="0"/>
      <dgm:spPr/>
    </dgm:pt>
    <dgm:pt modelId="{E863C20E-343F-42E5-90A6-F0EC9005B723}" type="pres">
      <dgm:prSet presAssocID="{58F11887-DB50-4C1B-937A-7466258C5615}" presName="node" presStyleLbl="node1" presStyleIdx="1" presStyleCnt="4" custScaleX="109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42383-E5B8-4D01-8825-FB852F4CC119}" type="pres">
      <dgm:prSet presAssocID="{F5372426-351A-4CBC-B2B7-856CEBDE4EC3}" presName="sibTrans" presStyleCnt="0"/>
      <dgm:spPr/>
    </dgm:pt>
    <dgm:pt modelId="{A3E61B46-2AA3-4833-B710-F57D1A4CCEF3}" type="pres">
      <dgm:prSet presAssocID="{D11D2E4D-627A-44CB-833C-A7EDA5466700}" presName="node" presStyleLbl="node1" presStyleIdx="2" presStyleCnt="4" custScaleX="1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4059F-5F43-47FC-BF97-1EE847E37D8B}" type="pres">
      <dgm:prSet presAssocID="{282DC207-748C-4A95-A3CC-3B17D3A86151}" presName="sibTrans" presStyleCnt="0"/>
      <dgm:spPr/>
    </dgm:pt>
    <dgm:pt modelId="{8B174987-82D0-4DD0-B49A-1E21A56FEDFE}" type="pres">
      <dgm:prSet presAssocID="{77D5296D-D683-47D1-A04D-37A263CA01E1}" presName="node" presStyleLbl="node1" presStyleIdx="3" presStyleCnt="4" custScaleX="93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946A6-6DD4-4EA1-A6D2-30832F730351}" srcId="{C36F8E9D-6899-4C90-BA7A-D083EA629534}" destId="{79DC66F8-9FAC-49E8-9A42-87912B2BF8ED}" srcOrd="0" destOrd="0" parTransId="{355A5413-1366-4986-8FA0-FD92FC8385EA}" sibTransId="{0432D3C8-3924-4B50-8848-9C28DC3B0039}"/>
    <dgm:cxn modelId="{85559700-3FD3-4B81-8875-E6538A1BF994}" type="presOf" srcId="{D11D2E4D-627A-44CB-833C-A7EDA5466700}" destId="{A3E61B46-2AA3-4833-B710-F57D1A4CCEF3}" srcOrd="0" destOrd="0" presId="urn:microsoft.com/office/officeart/2005/8/layout/hList6"/>
    <dgm:cxn modelId="{63D4F1C3-3F93-44C7-9D26-C5D34F9EBB7E}" type="presOf" srcId="{58F11887-DB50-4C1B-937A-7466258C5615}" destId="{E863C20E-343F-42E5-90A6-F0EC9005B723}" srcOrd="0" destOrd="0" presId="urn:microsoft.com/office/officeart/2005/8/layout/hList6"/>
    <dgm:cxn modelId="{3F99942E-9985-4C92-999F-261629B94169}" srcId="{C36F8E9D-6899-4C90-BA7A-D083EA629534}" destId="{77D5296D-D683-47D1-A04D-37A263CA01E1}" srcOrd="3" destOrd="0" parTransId="{F82DA85A-76C7-4401-BB99-874C165CC39A}" sibTransId="{6EF78AD6-7F69-47F6-BC50-E31B40694502}"/>
    <dgm:cxn modelId="{95B53D0E-C8A3-409F-B31F-BB789FAF57DB}" srcId="{C36F8E9D-6899-4C90-BA7A-D083EA629534}" destId="{D11D2E4D-627A-44CB-833C-A7EDA5466700}" srcOrd="2" destOrd="0" parTransId="{082C8E5C-ADCC-4748-A891-F7EF9C32993B}" sibTransId="{282DC207-748C-4A95-A3CC-3B17D3A86151}"/>
    <dgm:cxn modelId="{C8AA569F-F592-4283-A9CA-DC84F5D05816}" type="presOf" srcId="{79DC66F8-9FAC-49E8-9A42-87912B2BF8ED}" destId="{0301D619-5A84-43D7-9660-661086620597}" srcOrd="0" destOrd="0" presId="urn:microsoft.com/office/officeart/2005/8/layout/hList6"/>
    <dgm:cxn modelId="{50020140-9544-41E2-B78E-F70E3B09F3BF}" type="presOf" srcId="{77D5296D-D683-47D1-A04D-37A263CA01E1}" destId="{8B174987-82D0-4DD0-B49A-1E21A56FEDFE}" srcOrd="0" destOrd="0" presId="urn:microsoft.com/office/officeart/2005/8/layout/hList6"/>
    <dgm:cxn modelId="{83292F59-46A3-4452-9CCB-331CCBD3EA3E}" srcId="{C36F8E9D-6899-4C90-BA7A-D083EA629534}" destId="{58F11887-DB50-4C1B-937A-7466258C5615}" srcOrd="1" destOrd="0" parTransId="{DE208B94-2EED-47E8-A59D-FAC603C3AE46}" sibTransId="{F5372426-351A-4CBC-B2B7-856CEBDE4EC3}"/>
    <dgm:cxn modelId="{BAAE7B22-04AA-4499-9112-BA55624C3131}" type="presOf" srcId="{C36F8E9D-6899-4C90-BA7A-D083EA629534}" destId="{8060A4EF-89C3-4358-AAA7-DCCBD81C86F3}" srcOrd="0" destOrd="0" presId="urn:microsoft.com/office/officeart/2005/8/layout/hList6"/>
    <dgm:cxn modelId="{61FBB212-47CF-410F-BF4E-608FB89D8361}" type="presParOf" srcId="{8060A4EF-89C3-4358-AAA7-DCCBD81C86F3}" destId="{0301D619-5A84-43D7-9660-661086620597}" srcOrd="0" destOrd="0" presId="urn:microsoft.com/office/officeart/2005/8/layout/hList6"/>
    <dgm:cxn modelId="{A73C5DDB-AF76-48DD-B006-E8144BE18CE3}" type="presParOf" srcId="{8060A4EF-89C3-4358-AAA7-DCCBD81C86F3}" destId="{BA101588-36F1-433E-8592-4A7A1B6F5AFD}" srcOrd="1" destOrd="0" presId="urn:microsoft.com/office/officeart/2005/8/layout/hList6"/>
    <dgm:cxn modelId="{BD5DC75E-18B3-4EBA-8BCA-5256E109BA9D}" type="presParOf" srcId="{8060A4EF-89C3-4358-AAA7-DCCBD81C86F3}" destId="{E863C20E-343F-42E5-90A6-F0EC9005B723}" srcOrd="2" destOrd="0" presId="urn:microsoft.com/office/officeart/2005/8/layout/hList6"/>
    <dgm:cxn modelId="{66AC582F-6FAA-4F48-8FE0-487C43648DC9}" type="presParOf" srcId="{8060A4EF-89C3-4358-AAA7-DCCBD81C86F3}" destId="{40842383-E5B8-4D01-8825-FB852F4CC119}" srcOrd="3" destOrd="0" presId="urn:microsoft.com/office/officeart/2005/8/layout/hList6"/>
    <dgm:cxn modelId="{49899F8F-76BC-43F5-ACF3-F8D44099F79F}" type="presParOf" srcId="{8060A4EF-89C3-4358-AAA7-DCCBD81C86F3}" destId="{A3E61B46-2AA3-4833-B710-F57D1A4CCEF3}" srcOrd="4" destOrd="0" presId="urn:microsoft.com/office/officeart/2005/8/layout/hList6"/>
    <dgm:cxn modelId="{498063F6-01EF-4B74-A809-F094526532F7}" type="presParOf" srcId="{8060A4EF-89C3-4358-AAA7-DCCBD81C86F3}" destId="{15D4059F-5F43-47FC-BF97-1EE847E37D8B}" srcOrd="5" destOrd="0" presId="urn:microsoft.com/office/officeart/2005/8/layout/hList6"/>
    <dgm:cxn modelId="{0A0F26AA-B404-4296-A217-D13F9B3522A0}" type="presParOf" srcId="{8060A4EF-89C3-4358-AAA7-DCCBD81C86F3}" destId="{8B174987-82D0-4DD0-B49A-1E21A56FEDF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7C7F3-176D-4FCB-AC63-5570438549F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A1E83-82E4-4660-96D1-DFE5CF1D9ED1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i="1" dirty="0" smtClean="0">
              <a:solidFill>
                <a:schemeClr val="accent2">
                  <a:lumMod val="75000"/>
                </a:schemeClr>
              </a:solidFill>
            </a:rPr>
            <a:t>ЛОГИЧЕСКАЯ ЗАДАЧА</a:t>
          </a:r>
          <a:endParaRPr lang="ru-RU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DE091870-ADFA-4BC2-BA6E-16278069CD74}" type="parTrans" cxnId="{989F55B6-7616-4F90-A2CB-3947C6084561}">
      <dgm:prSet/>
      <dgm:spPr/>
      <dgm:t>
        <a:bodyPr/>
        <a:lstStyle/>
        <a:p>
          <a:endParaRPr lang="ru-RU"/>
        </a:p>
      </dgm:t>
    </dgm:pt>
    <dgm:pt modelId="{FE5D968A-3DF2-413D-907F-4C703309D3DA}" type="sibTrans" cxnId="{989F55B6-7616-4F90-A2CB-3947C6084561}">
      <dgm:prSet/>
      <dgm:spPr/>
      <dgm:t>
        <a:bodyPr/>
        <a:lstStyle/>
        <a:p>
          <a:endParaRPr lang="ru-RU"/>
        </a:p>
      </dgm:t>
    </dgm:pt>
    <dgm:pt modelId="{E91CE2B4-1BEB-453E-B01E-2572B6A3AC03}">
      <dgm:prSet phldrT="[Текст]" custT="1"/>
      <dgm:spPr>
        <a:solidFill>
          <a:schemeClr val="bg2"/>
        </a:solidFill>
      </dgm:spPr>
      <dgm:t>
        <a:bodyPr/>
        <a:lstStyle/>
        <a:p>
          <a:endParaRPr lang="ru-RU" sz="14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endParaRPr lang="ru-RU" sz="1400" b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Задача, решение  которой основано на логических рассуждениях в применении различных эвристик, приёмов умственной деятельности. </a:t>
          </a:r>
          <a:endParaRPr lang="ru-RU" sz="1400" b="1" i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79391C8-7168-40FC-BE10-B62162A53234}" type="parTrans" cxnId="{339C6D36-D339-4EBA-A480-A99FABF7274C}">
      <dgm:prSet/>
      <dgm:spPr/>
      <dgm:t>
        <a:bodyPr/>
        <a:lstStyle/>
        <a:p>
          <a:endParaRPr lang="ru-RU"/>
        </a:p>
      </dgm:t>
    </dgm:pt>
    <dgm:pt modelId="{819645B7-D155-424E-AFD2-5F6ECEC18CDA}" type="sibTrans" cxnId="{339C6D36-D339-4EBA-A480-A99FABF7274C}">
      <dgm:prSet/>
      <dgm:spPr/>
      <dgm:t>
        <a:bodyPr/>
        <a:lstStyle/>
        <a:p>
          <a:endParaRPr lang="ru-RU"/>
        </a:p>
      </dgm:t>
    </dgm:pt>
    <dgm:pt modelId="{94747774-B360-4D6B-9F2A-E048AE95976C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Задача, которая  от обычных отличается тем, что не требует вычислений, а решается с помощью рассуждений. </a:t>
          </a:r>
          <a:endParaRPr lang="ru-RU" sz="1400" b="1" i="1" dirty="0">
            <a:solidFill>
              <a:schemeClr val="tx1"/>
            </a:solidFill>
          </a:endParaRPr>
        </a:p>
      </dgm:t>
    </dgm:pt>
    <dgm:pt modelId="{6DB61CBD-1354-40EF-B683-239E4D0C7620}" type="parTrans" cxnId="{9130EE80-CD79-4869-80ED-6E9C3F26D6EC}">
      <dgm:prSet/>
      <dgm:spPr/>
      <dgm:t>
        <a:bodyPr/>
        <a:lstStyle/>
        <a:p>
          <a:endParaRPr lang="ru-RU"/>
        </a:p>
      </dgm:t>
    </dgm:pt>
    <dgm:pt modelId="{A60FD268-E34E-4243-AB81-B0FD4E5016AC}" type="sibTrans" cxnId="{9130EE80-CD79-4869-80ED-6E9C3F26D6EC}">
      <dgm:prSet/>
      <dgm:spPr/>
      <dgm:t>
        <a:bodyPr/>
        <a:lstStyle/>
        <a:p>
          <a:endParaRPr lang="ru-RU"/>
        </a:p>
      </dgm:t>
    </dgm:pt>
    <dgm:pt modelId="{8A843227-1EED-47C4-AA66-E3AFEFD8B308}">
      <dgm:prSet phldrT="[Текст]" custT="1"/>
      <dgm:spPr>
        <a:solidFill>
          <a:schemeClr val="bg2"/>
        </a:solidFill>
      </dgm:spPr>
      <dgm:t>
        <a:bodyPr tIns="72000"/>
        <a:lstStyle/>
        <a:p>
          <a:r>
            <a:rPr lang="ru-RU" sz="1400" b="1" i="1" dirty="0" smtClean="0">
              <a:solidFill>
                <a:schemeClr val="tx1"/>
              </a:solidFill>
            </a:rPr>
            <a:t>Задача, в первую очередь, на установление порядка на некотором множестве объектов.</a:t>
          </a:r>
          <a:endParaRPr lang="ru-RU" sz="1400" b="1" i="1" dirty="0">
            <a:solidFill>
              <a:schemeClr val="tx1"/>
            </a:solidFill>
          </a:endParaRPr>
        </a:p>
      </dgm:t>
    </dgm:pt>
    <dgm:pt modelId="{9649363D-A3CC-48D2-8688-A2DBD0834BEC}" type="parTrans" cxnId="{FC12553E-58F2-45D6-ACF7-8D004027ACE3}">
      <dgm:prSet/>
      <dgm:spPr/>
      <dgm:t>
        <a:bodyPr/>
        <a:lstStyle/>
        <a:p>
          <a:endParaRPr lang="ru-RU"/>
        </a:p>
      </dgm:t>
    </dgm:pt>
    <dgm:pt modelId="{0E5A12A8-59AE-42CB-9175-422856F1FDB4}" type="sibTrans" cxnId="{FC12553E-58F2-45D6-ACF7-8D004027ACE3}">
      <dgm:prSet/>
      <dgm:spPr/>
      <dgm:t>
        <a:bodyPr/>
        <a:lstStyle/>
        <a:p>
          <a:endParaRPr lang="ru-RU"/>
        </a:p>
      </dgm:t>
    </dgm:pt>
    <dgm:pt modelId="{2E247313-5C0A-4585-9B8F-BB2C17A4A3A5}">
      <dgm:prSet custT="1"/>
      <dgm:spPr>
        <a:solidFill>
          <a:schemeClr val="bg2"/>
        </a:solidFill>
      </dgm:spPr>
      <dgm:t>
        <a:bodyPr/>
        <a:lstStyle/>
        <a:p>
          <a:endParaRPr lang="ru-RU" sz="1400" b="1" i="1" dirty="0" smtClean="0">
            <a:solidFill>
              <a:schemeClr val="tx1"/>
            </a:solidFill>
          </a:endParaRPr>
        </a:p>
        <a:p>
          <a:endParaRPr lang="ru-RU" sz="1400" b="1" i="1" dirty="0" smtClean="0">
            <a:solidFill>
              <a:schemeClr val="tx1"/>
            </a:solidFill>
          </a:endParaRPr>
        </a:p>
        <a:p>
          <a:r>
            <a:rPr lang="ru-RU" sz="1400" b="1" i="1" dirty="0" smtClean="0">
              <a:solidFill>
                <a:schemeClr val="tx1"/>
              </a:solidFill>
            </a:rPr>
            <a:t>Задача, для которой в курсе математики не имеется общих правил и положений, определяющих точную программу их решения, основным способом решения которых являются логические рассуждения.</a:t>
          </a:r>
          <a:endParaRPr lang="ru-RU" sz="1400" b="1" i="1" dirty="0">
            <a:solidFill>
              <a:schemeClr val="tx1"/>
            </a:solidFill>
          </a:endParaRPr>
        </a:p>
      </dgm:t>
    </dgm:pt>
    <dgm:pt modelId="{E73F1A7A-9EDD-41EC-B238-021093B59BBA}" type="parTrans" cxnId="{FCACDD46-2C5A-4AE8-8532-2390E78F567E}">
      <dgm:prSet/>
      <dgm:spPr/>
      <dgm:t>
        <a:bodyPr/>
        <a:lstStyle/>
        <a:p>
          <a:endParaRPr lang="ru-RU"/>
        </a:p>
      </dgm:t>
    </dgm:pt>
    <dgm:pt modelId="{DAA8DED2-59D1-4912-8EB4-879C02829682}" type="sibTrans" cxnId="{FCACDD46-2C5A-4AE8-8532-2390E78F567E}">
      <dgm:prSet/>
      <dgm:spPr/>
      <dgm:t>
        <a:bodyPr/>
        <a:lstStyle/>
        <a:p>
          <a:endParaRPr lang="ru-RU"/>
        </a:p>
      </dgm:t>
    </dgm:pt>
    <dgm:pt modelId="{8E68ED58-443F-45AB-AA41-89C79039BDDF}" type="pres">
      <dgm:prSet presAssocID="{4927C7F3-176D-4FCB-AC63-5570438549F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FC99C-F981-4F93-87CE-81559E5315AD}" type="pres">
      <dgm:prSet presAssocID="{4927C7F3-176D-4FCB-AC63-5570438549FE}" presName="matrix" presStyleCnt="0"/>
      <dgm:spPr/>
    </dgm:pt>
    <dgm:pt modelId="{FA95F2B9-5E1B-4675-B686-EBE5DB304936}" type="pres">
      <dgm:prSet presAssocID="{4927C7F3-176D-4FCB-AC63-5570438549FE}" presName="tile1" presStyleLbl="node1" presStyleIdx="0" presStyleCnt="4"/>
      <dgm:spPr/>
      <dgm:t>
        <a:bodyPr/>
        <a:lstStyle/>
        <a:p>
          <a:endParaRPr lang="ru-RU"/>
        </a:p>
      </dgm:t>
    </dgm:pt>
    <dgm:pt modelId="{AE78FCDB-BE4E-41E3-9461-C0222361DAE6}" type="pres">
      <dgm:prSet presAssocID="{4927C7F3-176D-4FCB-AC63-5570438549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EB1C8-FEDB-48AF-9D61-6B4004A553D2}" type="pres">
      <dgm:prSet presAssocID="{4927C7F3-176D-4FCB-AC63-5570438549FE}" presName="tile2" presStyleLbl="node1" presStyleIdx="1" presStyleCnt="4"/>
      <dgm:spPr/>
      <dgm:t>
        <a:bodyPr/>
        <a:lstStyle/>
        <a:p>
          <a:endParaRPr lang="ru-RU"/>
        </a:p>
      </dgm:t>
    </dgm:pt>
    <dgm:pt modelId="{49EB9DCD-D075-4C1B-92A3-068F9ACDC077}" type="pres">
      <dgm:prSet presAssocID="{4927C7F3-176D-4FCB-AC63-5570438549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ABF83-D470-4E32-9E37-D7483E8A1CD2}" type="pres">
      <dgm:prSet presAssocID="{4927C7F3-176D-4FCB-AC63-5570438549FE}" presName="tile3" presStyleLbl="node1" presStyleIdx="2" presStyleCnt="4"/>
      <dgm:spPr/>
      <dgm:t>
        <a:bodyPr/>
        <a:lstStyle/>
        <a:p>
          <a:endParaRPr lang="ru-RU"/>
        </a:p>
      </dgm:t>
    </dgm:pt>
    <dgm:pt modelId="{EDC123E9-B5BF-46C7-8271-6E7C2D28C5FE}" type="pres">
      <dgm:prSet presAssocID="{4927C7F3-176D-4FCB-AC63-5570438549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E6383-32EC-429E-AC38-E8714372EBE5}" type="pres">
      <dgm:prSet presAssocID="{4927C7F3-176D-4FCB-AC63-5570438549FE}" presName="tile4" presStyleLbl="node1" presStyleIdx="3" presStyleCnt="4"/>
      <dgm:spPr/>
      <dgm:t>
        <a:bodyPr/>
        <a:lstStyle/>
        <a:p>
          <a:endParaRPr lang="ru-RU"/>
        </a:p>
      </dgm:t>
    </dgm:pt>
    <dgm:pt modelId="{E02F74D9-F6E0-4C69-AF9C-00038F748FA4}" type="pres">
      <dgm:prSet presAssocID="{4927C7F3-176D-4FCB-AC63-5570438549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D120-DD8F-4689-BE96-AD8A21AFAE96}" type="pres">
      <dgm:prSet presAssocID="{4927C7F3-176D-4FCB-AC63-5570438549FE}" presName="centerTile" presStyleLbl="fgShp" presStyleIdx="0" presStyleCnt="1" custScaleX="133873" custScaleY="425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725EC-244C-4BEC-967E-F70C2A5BB3DB}" type="presOf" srcId="{8A843227-1EED-47C4-AA66-E3AFEFD8B308}" destId="{E02F74D9-F6E0-4C69-AF9C-00038F748FA4}" srcOrd="1" destOrd="0" presId="urn:microsoft.com/office/officeart/2005/8/layout/matrix1"/>
    <dgm:cxn modelId="{939BEE97-5409-4010-9F84-6FDEF968FFB8}" type="presOf" srcId="{94747774-B360-4D6B-9F2A-E048AE95976C}" destId="{2ECABF83-D470-4E32-9E37-D7483E8A1CD2}" srcOrd="0" destOrd="0" presId="urn:microsoft.com/office/officeart/2005/8/layout/matrix1"/>
    <dgm:cxn modelId="{578D3231-BF48-4C4B-B580-F7F908CBD100}" type="presOf" srcId="{2E247313-5C0A-4585-9B8F-BB2C17A4A3A5}" destId="{4FEEB1C8-FEDB-48AF-9D61-6B4004A553D2}" srcOrd="0" destOrd="0" presId="urn:microsoft.com/office/officeart/2005/8/layout/matrix1"/>
    <dgm:cxn modelId="{339C6D36-D339-4EBA-A480-A99FABF7274C}" srcId="{17CA1E83-82E4-4660-96D1-DFE5CF1D9ED1}" destId="{E91CE2B4-1BEB-453E-B01E-2572B6A3AC03}" srcOrd="0" destOrd="0" parTransId="{679391C8-7168-40FC-BE10-B62162A53234}" sibTransId="{819645B7-D155-424E-AFD2-5F6ECEC18CDA}"/>
    <dgm:cxn modelId="{989F55B6-7616-4F90-A2CB-3947C6084561}" srcId="{4927C7F3-176D-4FCB-AC63-5570438549FE}" destId="{17CA1E83-82E4-4660-96D1-DFE5CF1D9ED1}" srcOrd="0" destOrd="0" parTransId="{DE091870-ADFA-4BC2-BA6E-16278069CD74}" sibTransId="{FE5D968A-3DF2-413D-907F-4C703309D3DA}"/>
    <dgm:cxn modelId="{FCACDD46-2C5A-4AE8-8532-2390E78F567E}" srcId="{17CA1E83-82E4-4660-96D1-DFE5CF1D9ED1}" destId="{2E247313-5C0A-4585-9B8F-BB2C17A4A3A5}" srcOrd="1" destOrd="0" parTransId="{E73F1A7A-9EDD-41EC-B238-021093B59BBA}" sibTransId="{DAA8DED2-59D1-4912-8EB4-879C02829682}"/>
    <dgm:cxn modelId="{CD897FDC-4DF0-4495-AC6D-D47FBF850BD9}" type="presOf" srcId="{4927C7F3-176D-4FCB-AC63-5570438549FE}" destId="{8E68ED58-443F-45AB-AA41-89C79039BDDF}" srcOrd="0" destOrd="0" presId="urn:microsoft.com/office/officeart/2005/8/layout/matrix1"/>
    <dgm:cxn modelId="{FC12553E-58F2-45D6-ACF7-8D004027ACE3}" srcId="{17CA1E83-82E4-4660-96D1-DFE5CF1D9ED1}" destId="{8A843227-1EED-47C4-AA66-E3AFEFD8B308}" srcOrd="3" destOrd="0" parTransId="{9649363D-A3CC-48D2-8688-A2DBD0834BEC}" sibTransId="{0E5A12A8-59AE-42CB-9175-422856F1FDB4}"/>
    <dgm:cxn modelId="{5D3167BC-46EE-40CD-9550-4B0240CD00CA}" type="presOf" srcId="{17CA1E83-82E4-4660-96D1-DFE5CF1D9ED1}" destId="{24A7D120-DD8F-4689-BE96-AD8A21AFAE96}" srcOrd="0" destOrd="0" presId="urn:microsoft.com/office/officeart/2005/8/layout/matrix1"/>
    <dgm:cxn modelId="{CEEE8C90-724E-431C-8A71-33DB26444C82}" type="presOf" srcId="{94747774-B360-4D6B-9F2A-E048AE95976C}" destId="{EDC123E9-B5BF-46C7-8271-6E7C2D28C5FE}" srcOrd="1" destOrd="0" presId="urn:microsoft.com/office/officeart/2005/8/layout/matrix1"/>
    <dgm:cxn modelId="{00810240-2146-4E4D-BAB3-009F6236DDA1}" type="presOf" srcId="{2E247313-5C0A-4585-9B8F-BB2C17A4A3A5}" destId="{49EB9DCD-D075-4C1B-92A3-068F9ACDC077}" srcOrd="1" destOrd="0" presId="urn:microsoft.com/office/officeart/2005/8/layout/matrix1"/>
    <dgm:cxn modelId="{9BC244B6-ECA8-4604-8FE4-06F6C1556506}" type="presOf" srcId="{E91CE2B4-1BEB-453E-B01E-2572B6A3AC03}" destId="{FA95F2B9-5E1B-4675-B686-EBE5DB304936}" srcOrd="0" destOrd="0" presId="urn:microsoft.com/office/officeart/2005/8/layout/matrix1"/>
    <dgm:cxn modelId="{E5E46144-F0B5-487D-A422-2C44AE8D03DE}" type="presOf" srcId="{E91CE2B4-1BEB-453E-B01E-2572B6A3AC03}" destId="{AE78FCDB-BE4E-41E3-9461-C0222361DAE6}" srcOrd="1" destOrd="0" presId="urn:microsoft.com/office/officeart/2005/8/layout/matrix1"/>
    <dgm:cxn modelId="{9130EE80-CD79-4869-80ED-6E9C3F26D6EC}" srcId="{17CA1E83-82E4-4660-96D1-DFE5CF1D9ED1}" destId="{94747774-B360-4D6B-9F2A-E048AE95976C}" srcOrd="2" destOrd="0" parTransId="{6DB61CBD-1354-40EF-B683-239E4D0C7620}" sibTransId="{A60FD268-E34E-4243-AB81-B0FD4E5016AC}"/>
    <dgm:cxn modelId="{4BEDBFA3-2547-4036-9A58-82B432595A5D}" type="presOf" srcId="{8A843227-1EED-47C4-AA66-E3AFEFD8B308}" destId="{A88E6383-32EC-429E-AC38-E8714372EBE5}" srcOrd="0" destOrd="0" presId="urn:microsoft.com/office/officeart/2005/8/layout/matrix1"/>
    <dgm:cxn modelId="{82A65E9F-8BAA-466B-B083-C57C38FE0629}" type="presParOf" srcId="{8E68ED58-443F-45AB-AA41-89C79039BDDF}" destId="{334FC99C-F981-4F93-87CE-81559E5315AD}" srcOrd="0" destOrd="0" presId="urn:microsoft.com/office/officeart/2005/8/layout/matrix1"/>
    <dgm:cxn modelId="{81043F2D-09CA-4274-B3DD-B324BB662043}" type="presParOf" srcId="{334FC99C-F981-4F93-87CE-81559E5315AD}" destId="{FA95F2B9-5E1B-4675-B686-EBE5DB304936}" srcOrd="0" destOrd="0" presId="urn:microsoft.com/office/officeart/2005/8/layout/matrix1"/>
    <dgm:cxn modelId="{4C531C80-B41A-44BD-8BB5-FDE0E4C31277}" type="presParOf" srcId="{334FC99C-F981-4F93-87CE-81559E5315AD}" destId="{AE78FCDB-BE4E-41E3-9461-C0222361DAE6}" srcOrd="1" destOrd="0" presId="urn:microsoft.com/office/officeart/2005/8/layout/matrix1"/>
    <dgm:cxn modelId="{575D538B-15D3-4328-8571-780F65EB609A}" type="presParOf" srcId="{334FC99C-F981-4F93-87CE-81559E5315AD}" destId="{4FEEB1C8-FEDB-48AF-9D61-6B4004A553D2}" srcOrd="2" destOrd="0" presId="urn:microsoft.com/office/officeart/2005/8/layout/matrix1"/>
    <dgm:cxn modelId="{292A7C2C-051B-4FAD-A271-E7F588FFCD81}" type="presParOf" srcId="{334FC99C-F981-4F93-87CE-81559E5315AD}" destId="{49EB9DCD-D075-4C1B-92A3-068F9ACDC077}" srcOrd="3" destOrd="0" presId="urn:microsoft.com/office/officeart/2005/8/layout/matrix1"/>
    <dgm:cxn modelId="{770F49CC-1D0E-4F5F-90F6-A2E57762A3D4}" type="presParOf" srcId="{334FC99C-F981-4F93-87CE-81559E5315AD}" destId="{2ECABF83-D470-4E32-9E37-D7483E8A1CD2}" srcOrd="4" destOrd="0" presId="urn:microsoft.com/office/officeart/2005/8/layout/matrix1"/>
    <dgm:cxn modelId="{07343FF4-2ECE-4F2B-8A3F-17FE7AF18B11}" type="presParOf" srcId="{334FC99C-F981-4F93-87CE-81559E5315AD}" destId="{EDC123E9-B5BF-46C7-8271-6E7C2D28C5FE}" srcOrd="5" destOrd="0" presId="urn:microsoft.com/office/officeart/2005/8/layout/matrix1"/>
    <dgm:cxn modelId="{29FEC2DA-B6D9-4C21-9AC6-AFB9A8A67DDD}" type="presParOf" srcId="{334FC99C-F981-4F93-87CE-81559E5315AD}" destId="{A88E6383-32EC-429E-AC38-E8714372EBE5}" srcOrd="6" destOrd="0" presId="urn:microsoft.com/office/officeart/2005/8/layout/matrix1"/>
    <dgm:cxn modelId="{E985A7C3-2803-4EFA-97FC-071D96ADAED1}" type="presParOf" srcId="{334FC99C-F981-4F93-87CE-81559E5315AD}" destId="{E02F74D9-F6E0-4C69-AF9C-00038F748FA4}" srcOrd="7" destOrd="0" presId="urn:microsoft.com/office/officeart/2005/8/layout/matrix1"/>
    <dgm:cxn modelId="{A5CFA5F6-AB9B-4F65-AF79-59253C5DF59D}" type="presParOf" srcId="{8E68ED58-443F-45AB-AA41-89C79039BDDF}" destId="{24A7D120-DD8F-4689-BE96-AD8A21AFAE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1D619-5A84-43D7-9660-661086620597}">
      <dsp:nvSpPr>
        <dsp:cNvPr id="0" name=""/>
        <dsp:cNvSpPr/>
      </dsp:nvSpPr>
      <dsp:spPr>
        <a:xfrm rot="16200000">
          <a:off x="-976657" y="977564"/>
          <a:ext cx="3816424" cy="1861295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Особая деятельность по построению моделей                             (Л.М. Фридман,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1984)</a:t>
          </a:r>
          <a:endParaRPr lang="ru-RU" sz="1800" i="1" kern="1200" dirty="0"/>
        </a:p>
      </dsp:txBody>
      <dsp:txXfrm rot="5400000">
        <a:off x="907" y="763285"/>
        <a:ext cx="1861295" cy="2289854"/>
      </dsp:txXfrm>
    </dsp:sp>
    <dsp:sp modelId="{E863C20E-343F-42E5-90A6-F0EC9005B723}">
      <dsp:nvSpPr>
        <dsp:cNvPr id="0" name=""/>
        <dsp:cNvSpPr/>
      </dsp:nvSpPr>
      <dsp:spPr>
        <a:xfrm rot="16200000">
          <a:off x="1014216" y="975214"/>
          <a:ext cx="3816424" cy="1865994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Действие в структуре учебной деятельности (Н.Ф. Талызина, 1977;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В.В. Давыдов, 1987)</a:t>
          </a:r>
          <a:endParaRPr lang="ru-RU" sz="18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1989431" y="763284"/>
        <a:ext cx="1865994" cy="2289854"/>
      </dsp:txXfrm>
    </dsp:sp>
    <dsp:sp modelId="{A3E61B46-2AA3-4833-B710-F57D1A4CCEF3}">
      <dsp:nvSpPr>
        <dsp:cNvPr id="0" name=""/>
        <dsp:cNvSpPr/>
      </dsp:nvSpPr>
      <dsp:spPr>
        <a:xfrm rot="16200000">
          <a:off x="3008577" y="974078"/>
          <a:ext cx="3816424" cy="1868267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Приём мыслительной деятельности (В.Ф. Паламарчук, 1987)</a:t>
          </a:r>
          <a:endParaRPr lang="ru-RU" sz="1800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5400000">
        <a:off x="3982655" y="763285"/>
        <a:ext cx="1868267" cy="2289854"/>
      </dsp:txXfrm>
    </dsp:sp>
    <dsp:sp modelId="{8B174987-82D0-4DD0-B49A-1E21A56FEDFE}">
      <dsp:nvSpPr>
        <dsp:cNvPr id="0" name=""/>
        <dsp:cNvSpPr/>
      </dsp:nvSpPr>
      <dsp:spPr>
        <a:xfrm rot="16200000">
          <a:off x="4860830" y="1117321"/>
          <a:ext cx="3816424" cy="1581781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 познания в обучении (Л.М. Фридман, 1984)</a:t>
          </a:r>
          <a:endParaRPr lang="ru-RU" sz="18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5978151" y="763285"/>
        <a:ext cx="1581781" cy="2289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5F2B9-5E1B-4675-B686-EBE5DB304936}">
      <dsp:nvSpPr>
        <dsp:cNvPr id="0" name=""/>
        <dsp:cNvSpPr/>
      </dsp:nvSpPr>
      <dsp:spPr>
        <a:xfrm rot="16200000">
          <a:off x="486054" y="-486054"/>
          <a:ext cx="2304256" cy="3276364"/>
        </a:xfrm>
        <a:prstGeom prst="round1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Задача, решение  которой основано на логических рассуждениях в применении различных эвристик, приёмов умственной деятельности. </a:t>
          </a:r>
          <a:endParaRPr lang="ru-RU" sz="1400" b="1" i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5400000">
        <a:off x="-1" y="1"/>
        <a:ext cx="3276364" cy="1728192"/>
      </dsp:txXfrm>
    </dsp:sp>
    <dsp:sp modelId="{4FEEB1C8-FEDB-48AF-9D61-6B4004A553D2}">
      <dsp:nvSpPr>
        <dsp:cNvPr id="0" name=""/>
        <dsp:cNvSpPr/>
      </dsp:nvSpPr>
      <dsp:spPr>
        <a:xfrm>
          <a:off x="3276364" y="0"/>
          <a:ext cx="3276364" cy="2304256"/>
        </a:xfrm>
        <a:prstGeom prst="round1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Задача, для которой в курсе математики не имеется общих правил и положений, определяющих точную программу их решения, основным способом решения которых являются логические рассуждения.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276364" y="0"/>
        <a:ext cx="3276364" cy="1728192"/>
      </dsp:txXfrm>
    </dsp:sp>
    <dsp:sp modelId="{2ECABF83-D470-4E32-9E37-D7483E8A1CD2}">
      <dsp:nvSpPr>
        <dsp:cNvPr id="0" name=""/>
        <dsp:cNvSpPr/>
      </dsp:nvSpPr>
      <dsp:spPr>
        <a:xfrm rot="10800000">
          <a:off x="0" y="2304256"/>
          <a:ext cx="3276364" cy="2304256"/>
        </a:xfrm>
        <a:prstGeom prst="round1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Задача, которая  от обычных отличается тем, что не требует вычислений, а решается с помощью рассуждений. </a:t>
          </a:r>
          <a:endParaRPr lang="ru-RU" sz="1400" b="1" i="1" kern="1200" dirty="0">
            <a:solidFill>
              <a:schemeClr val="tx1"/>
            </a:solidFill>
          </a:endParaRPr>
        </a:p>
      </dsp:txBody>
      <dsp:txXfrm rot="10800000">
        <a:off x="0" y="2880320"/>
        <a:ext cx="3276364" cy="1728192"/>
      </dsp:txXfrm>
    </dsp:sp>
    <dsp:sp modelId="{A88E6383-32EC-429E-AC38-E8714372EBE5}">
      <dsp:nvSpPr>
        <dsp:cNvPr id="0" name=""/>
        <dsp:cNvSpPr/>
      </dsp:nvSpPr>
      <dsp:spPr>
        <a:xfrm rot="5400000">
          <a:off x="3762418" y="1818202"/>
          <a:ext cx="2304256" cy="3276364"/>
        </a:xfrm>
        <a:prstGeom prst="round1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72000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Задача, в первую очередь, на установление порядка на некотором множестве объектов.</a:t>
          </a:r>
          <a:endParaRPr lang="ru-RU" sz="1400" b="1" i="1" kern="1200" dirty="0">
            <a:solidFill>
              <a:schemeClr val="tx1"/>
            </a:solidFill>
          </a:endParaRPr>
        </a:p>
      </dsp:txBody>
      <dsp:txXfrm rot="-5400000">
        <a:off x="3276364" y="2880320"/>
        <a:ext cx="3276364" cy="1728192"/>
      </dsp:txXfrm>
    </dsp:sp>
    <dsp:sp modelId="{24A7D120-DD8F-4689-BE96-AD8A21AFAE96}">
      <dsp:nvSpPr>
        <dsp:cNvPr id="0" name=""/>
        <dsp:cNvSpPr/>
      </dsp:nvSpPr>
      <dsp:spPr>
        <a:xfrm>
          <a:off x="1960513" y="2059290"/>
          <a:ext cx="2631700" cy="48993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</a:rPr>
            <a:t>ЛОГИЧЕСКАЯ ЗАДАЧА</a:t>
          </a:r>
          <a:endParaRPr lang="ru-RU" sz="16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984429" y="2083206"/>
        <a:ext cx="2583868" cy="44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AE4370A-C78F-400C-B260-861FBDB23720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5AB31A-C4CF-499F-8DB4-C9A2F677C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-zhenschina.info/uploads/posts/2014-08/1408091727116662542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418" y="2348880"/>
            <a:ext cx="42862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0092" y="77922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«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ИСПОЛЬЗОВАНИЕ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ПРИЁМА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МОДЕЛИРОВАНИЯ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В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ПРОЦЕССЕ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РЕШЕНИЯ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ЛОГИЧЕСКИХ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 </a:t>
            </a:r>
            <a:r>
              <a:rPr lang="ru-RU" sz="2400" b="1" dirty="0" smtClean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ЗАДАЧ  </a:t>
            </a:r>
            <a:r>
              <a:rPr lang="ru-RU" sz="2400" b="1" dirty="0" smtClean="0">
                <a:solidFill>
                  <a:srgbClr val="800000"/>
                </a:solidFill>
                <a:latin typeface="KodchiangUPC"/>
                <a:ea typeface="FangSong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ДЕТЬМИ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СТАРШЕГО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ДОШКОЛЬНОГО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  </a:t>
            </a:r>
            <a:r>
              <a:rPr lang="ru-RU" sz="2400" b="1" dirty="0">
                <a:solidFill>
                  <a:srgbClr val="800000"/>
                </a:solidFill>
                <a:latin typeface="Calibri"/>
                <a:ea typeface="FangSong"/>
                <a:cs typeface="KodchiangUPC"/>
              </a:rPr>
              <a:t>ВОЗРАСТА</a:t>
            </a:r>
            <a:r>
              <a:rPr lang="ru-RU" sz="2400" b="1" dirty="0">
                <a:solidFill>
                  <a:srgbClr val="800000"/>
                </a:solidFill>
                <a:latin typeface="KodchiangUPC"/>
                <a:ea typeface="FangSong"/>
              </a:rPr>
              <a:t>»</a:t>
            </a:r>
            <a:endParaRPr lang="ru-RU" sz="2400" b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3429000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Воспитатель МБДОУ «Детский сад №8»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–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Козлова Оксана Васильевна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692696"/>
            <a:ext cx="3456383" cy="29523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2595" algn="just">
              <a:lnSpc>
                <a:spcPct val="150000"/>
              </a:lnSpc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этап: формирующий </a:t>
            </a:r>
          </a:p>
          <a:p>
            <a:pPr indent="360000"/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 этапа: на основе результатов констатирующего эксперимента провести работу, направленную на развитие умения у детей старшего дошкольного возраста применять различные модели в процессе решения элементарных логических задач.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88840"/>
            <a:ext cx="3744416" cy="23792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этап: констатирующий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 этапа: выявить исходный уровень сформированности умения решать элементарные логические задачи и умение использовать приём моделирования. 	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861048"/>
            <a:ext cx="3456383" cy="2304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259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этап: контрольный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3600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 этапа: выявление степени эффективности использования приёма моделирования в процессе решения элементарных логических задач детьми старшего дошкольного возраста. 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984" y="3504136"/>
            <a:ext cx="5497319" cy="277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л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46" r="2557"/>
          <a:stretch>
            <a:fillRect/>
          </a:stretch>
        </p:blipFill>
        <p:spPr bwMode="auto">
          <a:xfrm>
            <a:off x="1835696" y="604455"/>
            <a:ext cx="5472608" cy="29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94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788024" cy="271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693016"/>
            <a:ext cx="478802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л3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3599" y="2371545"/>
            <a:ext cx="2886137" cy="39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5429934" y="693017"/>
            <a:ext cx="2999801" cy="1320232"/>
            <a:chOff x="2371" y="13041"/>
            <a:chExt cx="7140" cy="2695"/>
          </a:xfrm>
        </p:grpSpPr>
        <p:sp>
          <p:nvSpPr>
            <p:cNvPr id="3" name="AutoShape 6"/>
            <p:cNvSpPr>
              <a:spLocks noChangeAspect="1" noChangeArrowheads="1"/>
            </p:cNvSpPr>
            <p:nvPr/>
          </p:nvSpPr>
          <p:spPr bwMode="auto">
            <a:xfrm>
              <a:off x="2371" y="13041"/>
              <a:ext cx="7140" cy="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861" y="13041"/>
              <a:ext cx="1999" cy="5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многоугольники</a:t>
              </a:r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81" y="14538"/>
              <a:ext cx="1187" cy="89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3996" y="14538"/>
              <a:ext cx="1083" cy="89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5510" y="14538"/>
              <a:ext cx="865" cy="898"/>
            </a:xfrm>
            <a:prstGeom prst="pentagon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6915" y="14538"/>
              <a:ext cx="973" cy="898"/>
            </a:xfrm>
            <a:prstGeom prst="hexagon">
              <a:avLst>
                <a:gd name="adj" fmla="val 27088"/>
                <a:gd name="vf" fmla="val 11547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8537" y="15436"/>
              <a:ext cx="8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3099" y="13640"/>
              <a:ext cx="1762" cy="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4751" y="13640"/>
              <a:ext cx="542" cy="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5941" y="13640"/>
              <a:ext cx="0" cy="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6482" y="13640"/>
              <a:ext cx="757" cy="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698" y="13640"/>
              <a:ext cx="1948" cy="8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ock"/>
            <p:cNvSpPr>
              <a:spLocks noEditPoints="1" noChangeArrowheads="1"/>
            </p:cNvSpPr>
            <p:nvPr/>
          </p:nvSpPr>
          <p:spPr bwMode="auto">
            <a:xfrm>
              <a:off x="8646" y="14538"/>
              <a:ext cx="478" cy="851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9606 h 21600"/>
                <a:gd name="T4" fmla="*/ 10800 w 21600"/>
                <a:gd name="T5" fmla="*/ 21600 h 21600"/>
                <a:gd name="T6" fmla="*/ 0 w 21600"/>
                <a:gd name="T7" fmla="*/ 9606 h 21600"/>
                <a:gd name="T8" fmla="*/ 744 w 21600"/>
                <a:gd name="T9" fmla="*/ 9904 h 21600"/>
                <a:gd name="T10" fmla="*/ 21134 w 21600"/>
                <a:gd name="T11" fmla="*/ 153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93" y="9606"/>
                  </a:moveTo>
                  <a:lnTo>
                    <a:pt x="2048" y="9606"/>
                  </a:lnTo>
                  <a:lnTo>
                    <a:pt x="2048" y="4713"/>
                  </a:lnTo>
                  <a:lnTo>
                    <a:pt x="2420" y="3818"/>
                  </a:lnTo>
                  <a:lnTo>
                    <a:pt x="2979" y="3028"/>
                  </a:lnTo>
                  <a:lnTo>
                    <a:pt x="3537" y="2446"/>
                  </a:lnTo>
                  <a:lnTo>
                    <a:pt x="3956" y="1998"/>
                  </a:lnTo>
                  <a:lnTo>
                    <a:pt x="4492" y="1581"/>
                  </a:lnTo>
                  <a:lnTo>
                    <a:pt x="5143" y="1238"/>
                  </a:lnTo>
                  <a:lnTo>
                    <a:pt x="5912" y="880"/>
                  </a:lnTo>
                  <a:lnTo>
                    <a:pt x="6587" y="641"/>
                  </a:lnTo>
                  <a:lnTo>
                    <a:pt x="7518" y="372"/>
                  </a:lnTo>
                  <a:lnTo>
                    <a:pt x="8425" y="208"/>
                  </a:lnTo>
                  <a:lnTo>
                    <a:pt x="9496" y="59"/>
                  </a:lnTo>
                  <a:lnTo>
                    <a:pt x="10637" y="14"/>
                  </a:lnTo>
                  <a:lnTo>
                    <a:pt x="11614" y="59"/>
                  </a:lnTo>
                  <a:lnTo>
                    <a:pt x="12382" y="119"/>
                  </a:lnTo>
                  <a:lnTo>
                    <a:pt x="13034" y="253"/>
                  </a:lnTo>
                  <a:lnTo>
                    <a:pt x="13779" y="417"/>
                  </a:lnTo>
                  <a:lnTo>
                    <a:pt x="14500" y="611"/>
                  </a:lnTo>
                  <a:lnTo>
                    <a:pt x="14733" y="686"/>
                  </a:lnTo>
                  <a:lnTo>
                    <a:pt x="14989" y="790"/>
                  </a:lnTo>
                  <a:lnTo>
                    <a:pt x="15175" y="865"/>
                  </a:lnTo>
                  <a:lnTo>
                    <a:pt x="15385" y="954"/>
                  </a:lnTo>
                  <a:lnTo>
                    <a:pt x="15431" y="969"/>
                  </a:lnTo>
                  <a:lnTo>
                    <a:pt x="15594" y="1059"/>
                  </a:lnTo>
                  <a:lnTo>
                    <a:pt x="15757" y="1148"/>
                  </a:lnTo>
                  <a:lnTo>
                    <a:pt x="15920" y="1267"/>
                  </a:lnTo>
                  <a:lnTo>
                    <a:pt x="16106" y="1372"/>
                  </a:lnTo>
                  <a:lnTo>
                    <a:pt x="16665" y="1730"/>
                  </a:lnTo>
                  <a:lnTo>
                    <a:pt x="17014" y="1998"/>
                  </a:lnTo>
                  <a:lnTo>
                    <a:pt x="17480" y="2356"/>
                  </a:lnTo>
                  <a:lnTo>
                    <a:pt x="17852" y="2804"/>
                  </a:lnTo>
                  <a:lnTo>
                    <a:pt x="18178" y="3192"/>
                  </a:lnTo>
                  <a:lnTo>
                    <a:pt x="18527" y="3639"/>
                  </a:lnTo>
                  <a:lnTo>
                    <a:pt x="18806" y="4132"/>
                  </a:lnTo>
                  <a:lnTo>
                    <a:pt x="19086" y="4713"/>
                  </a:lnTo>
                  <a:lnTo>
                    <a:pt x="19272" y="5191"/>
                  </a:lnTo>
                  <a:lnTo>
                    <a:pt x="19295" y="9606"/>
                  </a:lnTo>
                  <a:lnTo>
                    <a:pt x="21600" y="9606"/>
                  </a:lnTo>
                  <a:lnTo>
                    <a:pt x="21600" y="16289"/>
                  </a:lnTo>
                  <a:lnTo>
                    <a:pt x="21413" y="17184"/>
                  </a:lnTo>
                  <a:lnTo>
                    <a:pt x="21041" y="17900"/>
                  </a:lnTo>
                  <a:lnTo>
                    <a:pt x="20668" y="18377"/>
                  </a:lnTo>
                  <a:lnTo>
                    <a:pt x="20343" y="18855"/>
                  </a:lnTo>
                  <a:lnTo>
                    <a:pt x="19924" y="19332"/>
                  </a:lnTo>
                  <a:lnTo>
                    <a:pt x="19388" y="19809"/>
                  </a:lnTo>
                  <a:lnTo>
                    <a:pt x="18806" y="20242"/>
                  </a:lnTo>
                  <a:lnTo>
                    <a:pt x="18062" y="20585"/>
                  </a:lnTo>
                  <a:lnTo>
                    <a:pt x="17270" y="20883"/>
                  </a:lnTo>
                  <a:lnTo>
                    <a:pt x="16525" y="21182"/>
                  </a:lnTo>
                  <a:lnTo>
                    <a:pt x="15548" y="21420"/>
                  </a:lnTo>
                  <a:lnTo>
                    <a:pt x="14803" y="21540"/>
                  </a:lnTo>
                  <a:lnTo>
                    <a:pt x="13662" y="21674"/>
                  </a:lnTo>
                  <a:lnTo>
                    <a:pt x="8379" y="21659"/>
                  </a:lnTo>
                  <a:lnTo>
                    <a:pt x="7168" y="21540"/>
                  </a:lnTo>
                  <a:lnTo>
                    <a:pt x="6098" y="21331"/>
                  </a:lnTo>
                  <a:lnTo>
                    <a:pt x="5050" y="21092"/>
                  </a:lnTo>
                  <a:lnTo>
                    <a:pt x="4003" y="20764"/>
                  </a:lnTo>
                  <a:lnTo>
                    <a:pt x="3258" y="20391"/>
                  </a:lnTo>
                  <a:lnTo>
                    <a:pt x="2769" y="20123"/>
                  </a:lnTo>
                  <a:lnTo>
                    <a:pt x="2281" y="19720"/>
                  </a:lnTo>
                  <a:lnTo>
                    <a:pt x="1862" y="19407"/>
                  </a:lnTo>
                  <a:lnTo>
                    <a:pt x="1489" y="19079"/>
                  </a:lnTo>
                  <a:lnTo>
                    <a:pt x="1070" y="18676"/>
                  </a:lnTo>
                  <a:lnTo>
                    <a:pt x="744" y="18258"/>
                  </a:lnTo>
                  <a:lnTo>
                    <a:pt x="325" y="17661"/>
                  </a:lnTo>
                  <a:lnTo>
                    <a:pt x="162" y="17035"/>
                  </a:lnTo>
                  <a:lnTo>
                    <a:pt x="93" y="16468"/>
                  </a:lnTo>
                  <a:lnTo>
                    <a:pt x="93" y="9606"/>
                  </a:lnTo>
                  <a:close/>
                  <a:moveTo>
                    <a:pt x="6098" y="9591"/>
                  </a:moveTo>
                  <a:lnTo>
                    <a:pt x="6098" y="5220"/>
                  </a:lnTo>
                  <a:lnTo>
                    <a:pt x="6191" y="4907"/>
                  </a:lnTo>
                  <a:lnTo>
                    <a:pt x="6307" y="4639"/>
                  </a:lnTo>
                  <a:lnTo>
                    <a:pt x="6517" y="4370"/>
                  </a:lnTo>
                  <a:lnTo>
                    <a:pt x="6680" y="4087"/>
                  </a:lnTo>
                  <a:lnTo>
                    <a:pt x="6889" y="3878"/>
                  </a:lnTo>
                  <a:lnTo>
                    <a:pt x="7308" y="3520"/>
                  </a:lnTo>
                  <a:lnTo>
                    <a:pt x="7843" y="3281"/>
                  </a:lnTo>
                  <a:lnTo>
                    <a:pt x="8402" y="3013"/>
                  </a:lnTo>
                  <a:lnTo>
                    <a:pt x="9031" y="2834"/>
                  </a:lnTo>
                  <a:lnTo>
                    <a:pt x="9659" y="2700"/>
                  </a:lnTo>
                  <a:lnTo>
                    <a:pt x="10497" y="2625"/>
                  </a:lnTo>
                  <a:lnTo>
                    <a:pt x="11125" y="2655"/>
                  </a:lnTo>
                  <a:lnTo>
                    <a:pt x="11987" y="2789"/>
                  </a:lnTo>
                  <a:lnTo>
                    <a:pt x="12522" y="2893"/>
                  </a:lnTo>
                  <a:lnTo>
                    <a:pt x="13011" y="3028"/>
                  </a:lnTo>
                  <a:lnTo>
                    <a:pt x="13290" y="3192"/>
                  </a:lnTo>
                  <a:lnTo>
                    <a:pt x="13709" y="3371"/>
                  </a:lnTo>
                  <a:lnTo>
                    <a:pt x="13872" y="3505"/>
                  </a:lnTo>
                  <a:lnTo>
                    <a:pt x="14058" y="3639"/>
                  </a:lnTo>
                  <a:lnTo>
                    <a:pt x="14291" y="3788"/>
                  </a:lnTo>
                  <a:lnTo>
                    <a:pt x="14431" y="3953"/>
                  </a:lnTo>
                  <a:lnTo>
                    <a:pt x="14617" y="4102"/>
                  </a:lnTo>
                  <a:lnTo>
                    <a:pt x="14826" y="4311"/>
                  </a:lnTo>
                  <a:lnTo>
                    <a:pt x="14919" y="4534"/>
                  </a:lnTo>
                  <a:lnTo>
                    <a:pt x="15036" y="4773"/>
                  </a:lnTo>
                  <a:lnTo>
                    <a:pt x="15175" y="5027"/>
                  </a:lnTo>
                  <a:lnTo>
                    <a:pt x="15245" y="5220"/>
                  </a:lnTo>
                  <a:lnTo>
                    <a:pt x="15245" y="9591"/>
                  </a:lnTo>
                  <a:lnTo>
                    <a:pt x="6098" y="9591"/>
                  </a:lnTo>
                  <a:close/>
                </a:path>
                <a:path w="21600" h="21600" extrusionOk="0">
                  <a:moveTo>
                    <a:pt x="93" y="9606"/>
                  </a:moveTo>
                  <a:lnTo>
                    <a:pt x="21600" y="9606"/>
                  </a:lnTo>
                  <a:close/>
                </a:path>
                <a:path w="21600" h="21600" extrusionOk="0">
                  <a:moveTo>
                    <a:pt x="11684" y="17109"/>
                  </a:moveTo>
                  <a:lnTo>
                    <a:pt x="12266" y="19317"/>
                  </a:lnTo>
                  <a:lnTo>
                    <a:pt x="9659" y="19317"/>
                  </a:lnTo>
                  <a:lnTo>
                    <a:pt x="10287" y="17124"/>
                  </a:lnTo>
                  <a:lnTo>
                    <a:pt x="10008" y="16975"/>
                  </a:lnTo>
                  <a:lnTo>
                    <a:pt x="9799" y="16722"/>
                  </a:lnTo>
                  <a:lnTo>
                    <a:pt x="9752" y="16408"/>
                  </a:lnTo>
                  <a:lnTo>
                    <a:pt x="9822" y="16170"/>
                  </a:lnTo>
                  <a:lnTo>
                    <a:pt x="10008" y="16006"/>
                  </a:lnTo>
                  <a:lnTo>
                    <a:pt x="10148" y="15871"/>
                  </a:lnTo>
                  <a:lnTo>
                    <a:pt x="10381" y="15782"/>
                  </a:lnTo>
                  <a:lnTo>
                    <a:pt x="10660" y="15692"/>
                  </a:lnTo>
                  <a:lnTo>
                    <a:pt x="11009" y="15677"/>
                  </a:lnTo>
                  <a:lnTo>
                    <a:pt x="11288" y="15722"/>
                  </a:lnTo>
                  <a:lnTo>
                    <a:pt x="11614" y="15782"/>
                  </a:lnTo>
                  <a:lnTo>
                    <a:pt x="11893" y="15946"/>
                  </a:lnTo>
                  <a:lnTo>
                    <a:pt x="12033" y="16080"/>
                  </a:lnTo>
                  <a:lnTo>
                    <a:pt x="12173" y="16229"/>
                  </a:lnTo>
                  <a:lnTo>
                    <a:pt x="12196" y="16408"/>
                  </a:lnTo>
                  <a:lnTo>
                    <a:pt x="12103" y="16722"/>
                  </a:lnTo>
                  <a:lnTo>
                    <a:pt x="11987" y="16856"/>
                  </a:lnTo>
                  <a:lnTo>
                    <a:pt x="11847" y="16975"/>
                  </a:lnTo>
                  <a:lnTo>
                    <a:pt x="11684" y="17109"/>
                  </a:lnTo>
                </a:path>
              </a:pathLst>
            </a:custGeom>
            <a:solidFill>
              <a:srgbClr val="C0C0C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200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6705963"/>
              </p:ext>
            </p:extLst>
          </p:nvPr>
        </p:nvGraphicFramePr>
        <p:xfrm>
          <a:off x="898306" y="620688"/>
          <a:ext cx="3200400" cy="2232248"/>
        </p:xfrm>
        <a:graphic>
          <a:graphicData uri="http://schemas.openxmlformats.org/presentationml/2006/ole">
            <p:oleObj spid="_x0000_s1058" name="Диаграмма" r:id="rId3" imgW="3200400" imgH="2104994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285293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Моделирование условия задачи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0101303"/>
              </p:ext>
            </p:extLst>
          </p:nvPr>
        </p:nvGraphicFramePr>
        <p:xfrm>
          <a:off x="971601" y="3717032"/>
          <a:ext cx="3064340" cy="2342009"/>
        </p:xfrm>
        <a:graphic>
          <a:graphicData uri="http://schemas.openxmlformats.org/presentationml/2006/ole">
            <p:oleObj spid="_x0000_s1059" name="Диаграмма" r:id="rId4" imgW="3038559" imgH="2485952" progId="MSGraph.Char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95936" y="4760301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Задание на выявление умения решать логическую задачу на установление закономерностей</a:t>
            </a:r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381785"/>
              </p:ext>
            </p:extLst>
          </p:nvPr>
        </p:nvGraphicFramePr>
        <p:xfrm>
          <a:off x="5436096" y="476672"/>
          <a:ext cx="2981325" cy="2314575"/>
        </p:xfrm>
        <a:graphic>
          <a:graphicData uri="http://schemas.openxmlformats.org/presentationml/2006/ole">
            <p:oleObj spid="_x0000_s1060" name="Диаграмма" r:id="rId5" imgW="2981376" imgH="2314656" progId="MSGraph.Char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27984" y="2719952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59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Задание на выявление умения решать логическую задачу на активный перебор вариантов отношений</a:t>
            </a:r>
            <a:endParaRPr lang="ru-RU" sz="20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4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740" y="4293096"/>
            <a:ext cx="7882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800000"/>
                </a:solidFill>
                <a:latin typeface="Segoe Script"/>
                <a:ea typeface="Times New Roman"/>
              </a:rPr>
              <a:t>Спасибо за внимание!</a:t>
            </a:r>
            <a:endParaRPr lang="ru-RU" sz="48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2" descr="https://24smi.org/public/media/app/public/media/uploads/927sXw6Ld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24smi.org/public/media/app/public/media/uploads/927sXw6Ldn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24smi.org/public/media/app/public/media/uploads/927sXw6Ldn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7" y="980728"/>
            <a:ext cx="3819475" cy="273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07"/>
          <a:stretch/>
        </p:blipFill>
        <p:spPr bwMode="auto">
          <a:xfrm>
            <a:off x="4716016" y="954241"/>
            <a:ext cx="3655799" cy="287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96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44824"/>
            <a:ext cx="4032448" cy="3744416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«Использование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моделирования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имеет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два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аспекта. </a:t>
            </a:r>
            <a:b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 Во-первых, моделирование является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тем  содержанием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, которое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должно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быть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 усвоено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учащимися  в  результате  обучения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, тем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методом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познания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, которым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они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должны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овладеть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,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и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во- вторых, моделирование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является тем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учебным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действием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и  средством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, без 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которого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невозможно  полноценное  </a:t>
            </a:r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обучение.»	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                                                 		Л.М.Фридман 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06506" y="4077072"/>
            <a:ext cx="305638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Особое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место  в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математике занимают задачи, решение которых  развивает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логическое  мышление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что способствует 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успешному изучению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 предмета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628800"/>
            <a:ext cx="3272408" cy="2376264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  <a:tabLst>
                <a:tab pos="2105025" algn="l"/>
              </a:tabLst>
            </a:pP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Решение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задач выступает и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как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цель, и как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средство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обучения. Умение ставить и решать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задачи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является одним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из 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основных показателей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уровня  развития ребёнка,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открывает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ему </a:t>
            </a: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пути овладения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новыми  знаниями. </a:t>
            </a:r>
            <a:endParaRPr lang="ru-RU" sz="1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908720"/>
            <a:ext cx="471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АКТУАЛЬНОСТЬ     </a:t>
            </a:r>
            <a:r>
              <a:rPr lang="ru-RU" b="1" i="1" cap="all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Исследования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8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карточка 1"/>
          <p:cNvSpPr/>
          <p:nvPr/>
        </p:nvSpPr>
        <p:spPr>
          <a:xfrm>
            <a:off x="899592" y="692696"/>
            <a:ext cx="3456384" cy="2376264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ctr">
              <a:spcAft>
                <a:spcPts val="0"/>
              </a:spcAft>
              <a:tabLst>
                <a:tab pos="2105025" algn="l"/>
              </a:tabLs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Объект исследования: </a:t>
            </a:r>
          </a:p>
          <a:p>
            <a:pPr indent="444500" algn="ctr">
              <a:spcAft>
                <a:spcPts val="0"/>
              </a:spcAft>
              <a:tabLst>
                <a:tab pos="2105025" algn="l"/>
              </a:tabLs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процесс обучения решению  логических задач детей старшего дошкольного возраста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endParaRPr lang="ru-RU" i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Блок-схема: карточка 2"/>
          <p:cNvSpPr/>
          <p:nvPr/>
        </p:nvSpPr>
        <p:spPr>
          <a:xfrm>
            <a:off x="899592" y="3501008"/>
            <a:ext cx="3456384" cy="2592288"/>
          </a:xfrm>
          <a:prstGeom prst="flowChartPunchedCar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ctr">
              <a:spcAft>
                <a:spcPts val="0"/>
              </a:spcAft>
              <a:tabLst>
                <a:tab pos="2105025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Предмет исследования:</a:t>
            </a:r>
            <a:r>
              <a:rPr lang="ru-RU" sz="20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использование приёма моделирования задачной ситуации в процессе обучения решению  логических задач детей старшего дошкольного возраста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148064" y="1124744"/>
            <a:ext cx="2736304" cy="43204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ctr">
              <a:spcAft>
                <a:spcPts val="0"/>
              </a:spcAft>
              <a:tabLst>
                <a:tab pos="2105025" algn="l"/>
              </a:tabLst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Цель исследования: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изучить проблему использования приёма моделирования в процессе обучения решению  логических задач детей старшего дошкольного возраста</a:t>
            </a:r>
            <a:endParaRPr lang="ru-RU" sz="2000" i="1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355976" y="2708920"/>
            <a:ext cx="792088" cy="1152128"/>
          </a:xfrm>
          <a:prstGeom prst="rightArrow">
            <a:avLst>
              <a:gd name="adj1" fmla="val 50000"/>
              <a:gd name="adj2" fmla="val 4760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5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683568" y="620688"/>
            <a:ext cx="7704856" cy="5616624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 algn="just">
              <a:lnSpc>
                <a:spcPct val="150000"/>
              </a:lnSpc>
              <a:spcAft>
                <a:spcPts val="0"/>
              </a:spcAft>
              <a:tabLst>
                <a:tab pos="2105025" algn="l"/>
              </a:tabLs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ru-RU" b="1" i="1" cap="all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задачи     исследования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	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7112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Осуществить анализ психолого-педагогической и методической литературы по проблеме исследования.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711200" algn="l"/>
                <a:tab pos="8001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Выявить  различные взгляды на понятие математической модели, виды моделей, функции моделей.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711200" algn="l"/>
                <a:tab pos="8001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Раскрыть суть метода моделирования, выявить основные функции и цели использования моделирования в ДОУ.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711200" algn="l"/>
                <a:tab pos="8001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Рассмотреть методику по использованию различных моделей при работе с логическими задачами в условиях дошкольного образования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711200" algn="l"/>
                <a:tab pos="80010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Подобрать задания, направленные на формирование умения моделировать при работе с логическими задачами, разработать конспекты НОД и апробировать. 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7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843528" y="768382"/>
            <a:ext cx="2664296" cy="201622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« ... это вспомогательные объекты исследования, заменяющие в процессе анализа основные объекты». (В.А.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Штофф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 1966)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06" y="3713454"/>
            <a:ext cx="3229638" cy="252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0450"/>
            <a:ext cx="26828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0558"/>
            <a:ext cx="2970907" cy="259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знак завершения 4"/>
          <p:cNvSpPr/>
          <p:nvPr/>
        </p:nvSpPr>
        <p:spPr>
          <a:xfrm>
            <a:off x="3396986" y="2686464"/>
            <a:ext cx="2448272" cy="108012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МОДЕЛЬ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9420" y="1037830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«Модель – франц.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Modele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итал.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Modello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, от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латин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Modelus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– мера, мерило, образец, норма».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5051" y="3740676"/>
            <a:ext cx="26428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595" algn="ctr">
              <a:spcAft>
                <a:spcPts val="0"/>
              </a:spcAft>
              <a:tabLst>
                <a:tab pos="2105025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Каждая модель как составной элемент научной картины содержит и элемент фантазии, который всегда должен быть ограничен фактами, наблюдениями. 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740676"/>
            <a:ext cx="3114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Модель – это всегда некоторое конкретное построение, заменяющее оригинал, в упрощённой и наглядной форме, доступное для обозрения или практического действия.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53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034943990"/>
              </p:ext>
            </p:extLst>
          </p:nvPr>
        </p:nvGraphicFramePr>
        <p:xfrm>
          <a:off x="755576" y="1556792"/>
          <a:ext cx="75608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76470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52475" algn="l"/>
              </a:tabLst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МОДЕЛИРОВАНИЕ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221411308"/>
              </p:ext>
            </p:extLst>
          </p:nvPr>
        </p:nvGraphicFramePr>
        <p:xfrm>
          <a:off x="1331640" y="1124744"/>
          <a:ext cx="65527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63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krasivie-kartinki.ru/images/koshka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03" y="980728"/>
            <a:ext cx="32403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1576" y="836711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595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квартирах № 1, 2, 3 жили три котёнка: белый, рыжий и чёрный. В квартирах № 1 и 2 жил не чёрный котёнок. Белый котёнок жил  не в квартире № 1. В какой квартире жил каждый котёнок? </a:t>
            </a:r>
            <a:endParaRPr lang="ru-RU" b="1" i="1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051943"/>
              </p:ext>
            </p:extLst>
          </p:nvPr>
        </p:nvGraphicFramePr>
        <p:xfrm>
          <a:off x="1331639" y="3494403"/>
          <a:ext cx="6624736" cy="2238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0817"/>
                <a:gridCol w="1763381"/>
                <a:gridCol w="1720065"/>
                <a:gridCol w="1580473"/>
              </a:tblGrid>
              <a:tr h="559713"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Котенок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№1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№3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13"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13"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Рыжий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13"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Черный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2595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46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139952" cy="280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48" y="2932916"/>
            <a:ext cx="3600401" cy="33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0" y="745123"/>
            <a:ext cx="3168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  <a:tabLst>
                <a:tab pos="210502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База исследования: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МБДОУ №8   г. Никольск (старшая группа: всего 29 детей),  в период с сентября 2016 года по декабрь 2016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года.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982" y="3310829"/>
            <a:ext cx="396044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59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Опытная работа была проведена в три этапа, цель которой – показать, что процесс решения логических задач детьми старшего дошкольного возраста  станет легче для них и понятнее с использованием приёма моделирования. </a:t>
            </a:r>
            <a:endParaRPr lang="ru-RU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7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572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Кнопка</vt:lpstr>
      <vt:lpstr>Диаграмма</vt:lpstr>
      <vt:lpstr>Слайд 1</vt:lpstr>
      <vt:lpstr>«Использование  моделирования имеет  два  аспекта.    Во-первых, моделирование является тем  содержанием, которое  должно  быть   усвоено учащимися  в  результате  обучения, тем  методом  познания, которым они  должны  овладеть, и во- вторых, моделирование является тем  учебным  действием  и  средством, без  которого невозможно  полноценное  обучение.»                                                     Л.М.Фридман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39</cp:revision>
  <dcterms:created xsi:type="dcterms:W3CDTF">2017-01-25T04:35:59Z</dcterms:created>
  <dcterms:modified xsi:type="dcterms:W3CDTF">2017-03-27T11:42:30Z</dcterms:modified>
</cp:coreProperties>
</file>